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Manrop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Chatrapati Shivaji Maharaj: The Founder of Maratha Empire</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 legendary warrior king who transformed the course of Indian history through his vision, valor, and progressive leadership. Shivaji Maharaj established the Maratha Empire and became an eternal symbol of courage, independence, and righteous governance.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04217" y="277892"/>
            <a:ext cx="7048738" cy="315754"/>
          </a:xfrm>
          <a:prstGeom prst="rect">
            <a:avLst/>
          </a:prstGeom>
          <a:noFill/>
          <a:ln/>
        </p:spPr>
        <p:txBody>
          <a:bodyPr wrap="none" lIns="0" tIns="0" rIns="0" bIns="0" rtlCol="0" anchor="t"/>
          <a:lstStyle/>
          <a:p>
            <a:pPr algn="l" indent="0" marL="0">
              <a:lnSpc>
                <a:spcPts val="2450"/>
              </a:lnSpc>
              <a:buNone/>
            </a:pPr>
            <a:r>
              <a:rPr lang="en-US" sz="1950" dirty="0">
                <a:solidFill>
                  <a:srgbClr val="FF7047"/>
                </a:solidFill>
                <a:latin typeface="Inter" pitchFamily="34" charset="0"/>
                <a:ea typeface="Inter" pitchFamily="34" charset="-122"/>
                <a:cs typeface="Inter" pitchFamily="34" charset="-120"/>
              </a:rPr>
              <a:t>Jai Bhavani, Jai Shivaji</a:t>
            </a:r>
            <a:pPr algn="l" indent="0" marL="0">
              <a:lnSpc>
                <a:spcPts val="2450"/>
              </a:lnSpc>
              <a:buNone/>
            </a:pPr>
            <a:r>
              <a:rPr lang="en-US" sz="1950" dirty="0">
                <a:solidFill>
                  <a:srgbClr val="0C0D0F"/>
                </a:solidFill>
                <a:latin typeface="Inter" pitchFamily="34" charset="0"/>
                <a:ea typeface="Inter" pitchFamily="34" charset="-122"/>
                <a:cs typeface="Inter" pitchFamily="34" charset="-120"/>
              </a:rPr>
              <a:t>: Eternal Inspiration for Modern India</a:t>
            </a:r>
            <a:endParaRPr lang="en-US" sz="1950" dirty="0"/>
          </a:p>
        </p:txBody>
      </p:sp>
      <p:pic>
        <p:nvPicPr>
          <p:cNvPr id="3" name="Image 0" descr="preencoded.png">    </p:cNvPr>
          <p:cNvPicPr>
            <a:picLocks noChangeAspect="1"/>
          </p:cNvPicPr>
          <p:nvPr/>
        </p:nvPicPr>
        <p:blipFill>
          <a:blip r:embed="rId1"/>
          <a:stretch>
            <a:fillRect/>
          </a:stretch>
        </p:blipFill>
        <p:spPr>
          <a:xfrm>
            <a:off x="404217" y="858917"/>
            <a:ext cx="5380911" cy="5739527"/>
          </a:xfrm>
          <a:prstGeom prst="rect">
            <a:avLst/>
          </a:prstGeom>
        </p:spPr>
      </p:pic>
      <p:sp>
        <p:nvSpPr>
          <p:cNvPr id="4" name="Text 1"/>
          <p:cNvSpPr/>
          <p:nvPr/>
        </p:nvSpPr>
        <p:spPr>
          <a:xfrm>
            <a:off x="6039207" y="846177"/>
            <a:ext cx="1263372" cy="157877"/>
          </a:xfrm>
          <a:prstGeom prst="rect">
            <a:avLst/>
          </a:prstGeom>
          <a:noFill/>
          <a:ln/>
        </p:spPr>
        <p:txBody>
          <a:bodyPr wrap="none" lIns="0" tIns="0" rIns="0" bIns="0" rtlCol="0" anchor="t"/>
          <a:lstStyle/>
          <a:p>
            <a:pPr algn="l" indent="0" marL="0">
              <a:lnSpc>
                <a:spcPts val="1200"/>
              </a:lnSpc>
              <a:buNone/>
            </a:pPr>
            <a:r>
              <a:rPr lang="en-US" sz="950" dirty="0">
                <a:solidFill>
                  <a:srgbClr val="0C0D0F"/>
                </a:solidFill>
                <a:latin typeface="Inter" pitchFamily="34" charset="0"/>
                <a:ea typeface="Inter" pitchFamily="34" charset="-122"/>
                <a:cs typeface="Inter" pitchFamily="34" charset="-120"/>
              </a:rPr>
              <a:t>Living Legacy</a:t>
            </a:r>
            <a:endParaRPr lang="en-US" sz="950" dirty="0"/>
          </a:p>
        </p:txBody>
      </p:sp>
      <p:sp>
        <p:nvSpPr>
          <p:cNvPr id="5" name="Text 2"/>
          <p:cNvSpPr/>
          <p:nvPr/>
        </p:nvSpPr>
        <p:spPr>
          <a:xfrm>
            <a:off x="6039207" y="1105019"/>
            <a:ext cx="8194596" cy="323374"/>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Chatrapati Shivaji Maharaj remains an eternal source of inspiration for modern India. His life exemplifies that with vision, courage, and righteous conduct, even the most formidable challenges can be overcome.</a:t>
            </a:r>
            <a:endParaRPr lang="en-US" sz="750" dirty="0"/>
          </a:p>
        </p:txBody>
      </p:sp>
      <p:sp>
        <p:nvSpPr>
          <p:cNvPr id="6" name="Text 3"/>
          <p:cNvSpPr/>
          <p:nvPr/>
        </p:nvSpPr>
        <p:spPr>
          <a:xfrm>
            <a:off x="6039207" y="1519357"/>
            <a:ext cx="8194596" cy="161687"/>
          </a:xfrm>
          <a:prstGeom prst="rect">
            <a:avLst/>
          </a:prstGeom>
          <a:noFill/>
          <a:ln/>
        </p:spPr>
        <p:txBody>
          <a:bodyPr wrap="non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His values resonate powerfully today:</a:t>
            </a:r>
            <a:endParaRPr lang="en-US" sz="750" dirty="0"/>
          </a:p>
        </p:txBody>
      </p:sp>
      <p:sp>
        <p:nvSpPr>
          <p:cNvPr id="7" name="Text 4"/>
          <p:cNvSpPr/>
          <p:nvPr/>
        </p:nvSpPr>
        <p:spPr>
          <a:xfrm>
            <a:off x="6039207" y="1772007"/>
            <a:ext cx="8194596" cy="161687"/>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5575A"/>
                </a:solidFill>
                <a:latin typeface="Manrope" pitchFamily="34" charset="0"/>
                <a:ea typeface="Manrope" pitchFamily="34" charset="-122"/>
                <a:cs typeface="Manrope" pitchFamily="34" charset="-120"/>
              </a:rPr>
              <a:t>Leadership:</a:t>
            </a:r>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 Leading by example with personal integrity</a:t>
            </a:r>
            <a:endParaRPr lang="en-US" sz="750" dirty="0"/>
          </a:p>
        </p:txBody>
      </p:sp>
      <p:sp>
        <p:nvSpPr>
          <p:cNvPr id="8" name="Text 5"/>
          <p:cNvSpPr/>
          <p:nvPr/>
        </p:nvSpPr>
        <p:spPr>
          <a:xfrm>
            <a:off x="6039207" y="1969056"/>
            <a:ext cx="8194596" cy="161687"/>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5575A"/>
                </a:solidFill>
                <a:latin typeface="Manrope" pitchFamily="34" charset="0"/>
                <a:ea typeface="Manrope" pitchFamily="34" charset="-122"/>
                <a:cs typeface="Manrope" pitchFamily="34" charset="-120"/>
              </a:rPr>
              <a:t>Innovation:</a:t>
            </a:r>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 Adapting strategies to overcome resource constraints</a:t>
            </a:r>
            <a:endParaRPr lang="en-US" sz="750" dirty="0"/>
          </a:p>
        </p:txBody>
      </p:sp>
      <p:sp>
        <p:nvSpPr>
          <p:cNvPr id="9" name="Text 6"/>
          <p:cNvSpPr/>
          <p:nvPr/>
        </p:nvSpPr>
        <p:spPr>
          <a:xfrm>
            <a:off x="6039207" y="2166104"/>
            <a:ext cx="8194596" cy="161687"/>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5575A"/>
                </a:solidFill>
                <a:latin typeface="Manrope" pitchFamily="34" charset="0"/>
                <a:ea typeface="Manrope" pitchFamily="34" charset="-122"/>
                <a:cs typeface="Manrope" pitchFamily="34" charset="-120"/>
              </a:rPr>
              <a:t>Inclusivity:</a:t>
            </a:r>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 Building teams based on merit, not birth or religion</a:t>
            </a:r>
            <a:endParaRPr lang="en-US" sz="750" dirty="0"/>
          </a:p>
        </p:txBody>
      </p:sp>
      <p:sp>
        <p:nvSpPr>
          <p:cNvPr id="10" name="Text 7"/>
          <p:cNvSpPr/>
          <p:nvPr/>
        </p:nvSpPr>
        <p:spPr>
          <a:xfrm>
            <a:off x="6039207" y="2363153"/>
            <a:ext cx="8194596" cy="161687"/>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5575A"/>
                </a:solidFill>
                <a:latin typeface="Manrope" pitchFamily="34" charset="0"/>
                <a:ea typeface="Manrope" pitchFamily="34" charset="-122"/>
                <a:cs typeface="Manrope" pitchFamily="34" charset="-120"/>
              </a:rPr>
              <a:t>Nation-building:</a:t>
            </a:r>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 Prioritizing people's welfare over personal gain</a:t>
            </a:r>
            <a:endParaRPr lang="en-US" sz="750" dirty="0"/>
          </a:p>
        </p:txBody>
      </p:sp>
      <p:sp>
        <p:nvSpPr>
          <p:cNvPr id="11" name="Text 8"/>
          <p:cNvSpPr/>
          <p:nvPr/>
        </p:nvSpPr>
        <p:spPr>
          <a:xfrm>
            <a:off x="6039207" y="2560201"/>
            <a:ext cx="8194596" cy="161687"/>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55575A"/>
                </a:solidFill>
                <a:latin typeface="Manrope" pitchFamily="34" charset="0"/>
                <a:ea typeface="Manrope" pitchFamily="34" charset="-122"/>
                <a:cs typeface="Manrope" pitchFamily="34" charset="-120"/>
              </a:rPr>
              <a:t>Cultural Pride:</a:t>
            </a:r>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 Cherishing indigenous heritage while respecting diversity</a:t>
            </a:r>
            <a:endParaRPr lang="en-US" sz="750" dirty="0"/>
          </a:p>
        </p:txBody>
      </p:sp>
      <p:sp>
        <p:nvSpPr>
          <p:cNvPr id="12" name="Text 9"/>
          <p:cNvSpPr/>
          <p:nvPr/>
        </p:nvSpPr>
        <p:spPr>
          <a:xfrm>
            <a:off x="404217" y="6876336"/>
            <a:ext cx="4523065" cy="333494"/>
          </a:xfrm>
          <a:prstGeom prst="rect">
            <a:avLst/>
          </a:prstGeom>
          <a:noFill/>
          <a:ln/>
        </p:spPr>
        <p:txBody>
          <a:bodyPr wrap="none" lIns="0" tIns="0" rIns="0" bIns="0" rtlCol="0" anchor="t"/>
          <a:lstStyle/>
          <a:p>
            <a:pPr algn="ctr" indent="0" marL="0">
              <a:lnSpc>
                <a:spcPts val="2600"/>
              </a:lnSpc>
              <a:buNone/>
            </a:pPr>
            <a:r>
              <a:rPr lang="en-US" sz="2600" dirty="0">
                <a:solidFill>
                  <a:srgbClr val="55575A"/>
                </a:solidFill>
                <a:latin typeface="Inter" pitchFamily="34" charset="0"/>
                <a:ea typeface="Inter" pitchFamily="34" charset="-122"/>
                <a:cs typeface="Inter" pitchFamily="34" charset="-120"/>
              </a:rPr>
              <a:t>350+</a:t>
            </a:r>
            <a:endParaRPr lang="en-US" sz="2600" dirty="0"/>
          </a:p>
        </p:txBody>
      </p:sp>
      <p:sp>
        <p:nvSpPr>
          <p:cNvPr id="13" name="Text 10"/>
          <p:cNvSpPr/>
          <p:nvPr/>
        </p:nvSpPr>
        <p:spPr>
          <a:xfrm>
            <a:off x="2034064" y="7336036"/>
            <a:ext cx="1263372" cy="157877"/>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Years of Legacy</a:t>
            </a:r>
            <a:endParaRPr lang="en-US" sz="950" dirty="0"/>
          </a:p>
        </p:txBody>
      </p:sp>
      <p:sp>
        <p:nvSpPr>
          <p:cNvPr id="14" name="Text 11"/>
          <p:cNvSpPr/>
          <p:nvPr/>
        </p:nvSpPr>
        <p:spPr>
          <a:xfrm>
            <a:off x="404217" y="7554516"/>
            <a:ext cx="4523065" cy="161687"/>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Inspiring generations since 1674</a:t>
            </a:r>
            <a:endParaRPr lang="en-US" sz="750" dirty="0"/>
          </a:p>
        </p:txBody>
      </p:sp>
      <p:sp>
        <p:nvSpPr>
          <p:cNvPr id="15" name="Text 12"/>
          <p:cNvSpPr/>
          <p:nvPr/>
        </p:nvSpPr>
        <p:spPr>
          <a:xfrm>
            <a:off x="5053608" y="6876336"/>
            <a:ext cx="4523065" cy="333494"/>
          </a:xfrm>
          <a:prstGeom prst="rect">
            <a:avLst/>
          </a:prstGeom>
          <a:noFill/>
          <a:ln/>
        </p:spPr>
        <p:txBody>
          <a:bodyPr wrap="none" lIns="0" tIns="0" rIns="0" bIns="0" rtlCol="0" anchor="t"/>
          <a:lstStyle/>
          <a:p>
            <a:pPr algn="ctr" indent="0" marL="0">
              <a:lnSpc>
                <a:spcPts val="2600"/>
              </a:lnSpc>
              <a:buNone/>
            </a:pPr>
            <a:r>
              <a:rPr lang="en-US" sz="2600" dirty="0">
                <a:solidFill>
                  <a:srgbClr val="55575A"/>
                </a:solidFill>
                <a:latin typeface="Inter" pitchFamily="34" charset="0"/>
                <a:ea typeface="Inter" pitchFamily="34" charset="-122"/>
                <a:cs typeface="Inter" pitchFamily="34" charset="-120"/>
              </a:rPr>
              <a:t>300+</a:t>
            </a:r>
            <a:endParaRPr lang="en-US" sz="2600" dirty="0"/>
          </a:p>
        </p:txBody>
      </p:sp>
      <p:sp>
        <p:nvSpPr>
          <p:cNvPr id="16" name="Text 13"/>
          <p:cNvSpPr/>
          <p:nvPr/>
        </p:nvSpPr>
        <p:spPr>
          <a:xfrm>
            <a:off x="6683454" y="7336036"/>
            <a:ext cx="1263372" cy="157877"/>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Forts Built/Captured</a:t>
            </a:r>
            <a:endParaRPr lang="en-US" sz="950" dirty="0"/>
          </a:p>
        </p:txBody>
      </p:sp>
      <p:sp>
        <p:nvSpPr>
          <p:cNvPr id="17" name="Text 14"/>
          <p:cNvSpPr/>
          <p:nvPr/>
        </p:nvSpPr>
        <p:spPr>
          <a:xfrm>
            <a:off x="5053608" y="7554516"/>
            <a:ext cx="4523065" cy="161687"/>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Creating an impregnable defensive network</a:t>
            </a:r>
            <a:endParaRPr lang="en-US" sz="750" dirty="0"/>
          </a:p>
        </p:txBody>
      </p:sp>
      <p:sp>
        <p:nvSpPr>
          <p:cNvPr id="18" name="Text 15"/>
          <p:cNvSpPr/>
          <p:nvPr/>
        </p:nvSpPr>
        <p:spPr>
          <a:xfrm>
            <a:off x="9702998" y="6876336"/>
            <a:ext cx="4523065" cy="333494"/>
          </a:xfrm>
          <a:prstGeom prst="rect">
            <a:avLst/>
          </a:prstGeom>
          <a:noFill/>
          <a:ln/>
        </p:spPr>
        <p:txBody>
          <a:bodyPr wrap="none" lIns="0" tIns="0" rIns="0" bIns="0" rtlCol="0" anchor="t"/>
          <a:lstStyle/>
          <a:p>
            <a:pPr algn="ctr" indent="0" marL="0">
              <a:lnSpc>
                <a:spcPts val="2600"/>
              </a:lnSpc>
              <a:buNone/>
            </a:pPr>
            <a:r>
              <a:rPr lang="en-US" sz="2600" dirty="0">
                <a:solidFill>
                  <a:srgbClr val="55575A"/>
                </a:solidFill>
                <a:latin typeface="Inter" pitchFamily="34" charset="0"/>
                <a:ea typeface="Inter" pitchFamily="34" charset="-122"/>
                <a:cs typeface="Inter" pitchFamily="34" charset="-120"/>
              </a:rPr>
              <a:t>50</a:t>
            </a:r>
            <a:endParaRPr lang="en-US" sz="2600" dirty="0"/>
          </a:p>
        </p:txBody>
      </p:sp>
      <p:sp>
        <p:nvSpPr>
          <p:cNvPr id="19" name="Text 16"/>
          <p:cNvSpPr/>
          <p:nvPr/>
        </p:nvSpPr>
        <p:spPr>
          <a:xfrm>
            <a:off x="11332845" y="7336036"/>
            <a:ext cx="1263372" cy="157877"/>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Years of Rule</a:t>
            </a:r>
            <a:endParaRPr lang="en-US" sz="950" dirty="0"/>
          </a:p>
        </p:txBody>
      </p:sp>
      <p:sp>
        <p:nvSpPr>
          <p:cNvPr id="20" name="Text 17"/>
          <p:cNvSpPr/>
          <p:nvPr/>
        </p:nvSpPr>
        <p:spPr>
          <a:xfrm>
            <a:off x="9702998" y="7554516"/>
            <a:ext cx="4523065" cy="161687"/>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Lifetime of service to Swarajya</a:t>
            </a:r>
            <a:endParaRPr lang="en-US" sz="750" dirty="0"/>
          </a:p>
        </p:txBody>
      </p:sp>
      <p:sp>
        <p:nvSpPr>
          <p:cNvPr id="21" name="Text 18"/>
          <p:cNvSpPr/>
          <p:nvPr/>
        </p:nvSpPr>
        <p:spPr>
          <a:xfrm>
            <a:off x="404217" y="7867769"/>
            <a:ext cx="5053608" cy="631746"/>
          </a:xfrm>
          <a:prstGeom prst="rect">
            <a:avLst/>
          </a:prstGeom>
          <a:noFill/>
          <a:ln/>
        </p:spPr>
        <p:txBody>
          <a:bodyPr wrap="none" lIns="0" tIns="0" rIns="0" bIns="0" rtlCol="0" anchor="t"/>
          <a:lstStyle/>
          <a:p>
            <a:pPr algn="l" indent="0" marL="0">
              <a:lnSpc>
                <a:spcPts val="4950"/>
              </a:lnSpc>
              <a:buNone/>
            </a:pPr>
            <a:r>
              <a:rPr lang="en-US" sz="3950" dirty="0">
                <a:solidFill>
                  <a:srgbClr val="FF7047"/>
                </a:solidFill>
                <a:latin typeface="Inter" pitchFamily="34" charset="0"/>
                <a:ea typeface="Inter" pitchFamily="34" charset="-122"/>
                <a:cs typeface="Inter" pitchFamily="34" charset="-120"/>
              </a:rPr>
              <a:t>Jai Bhavani!</a:t>
            </a:r>
            <a:endParaRPr lang="en-US" sz="3950" dirty="0"/>
          </a:p>
        </p:txBody>
      </p:sp>
      <p:sp>
        <p:nvSpPr>
          <p:cNvPr id="22" name="Text 19"/>
          <p:cNvSpPr/>
          <p:nvPr/>
        </p:nvSpPr>
        <p:spPr>
          <a:xfrm>
            <a:off x="404217" y="8651081"/>
            <a:ext cx="5053608" cy="631746"/>
          </a:xfrm>
          <a:prstGeom prst="rect">
            <a:avLst/>
          </a:prstGeom>
          <a:noFill/>
          <a:ln/>
        </p:spPr>
        <p:txBody>
          <a:bodyPr wrap="none" lIns="0" tIns="0" rIns="0" bIns="0" rtlCol="0" anchor="t"/>
          <a:lstStyle/>
          <a:p>
            <a:pPr algn="l" indent="0" marL="0">
              <a:lnSpc>
                <a:spcPts val="4950"/>
              </a:lnSpc>
              <a:buNone/>
            </a:pPr>
            <a:r>
              <a:rPr lang="en-US" sz="3950" dirty="0">
                <a:solidFill>
                  <a:srgbClr val="FF7047"/>
                </a:solidFill>
                <a:latin typeface="Inter" pitchFamily="34" charset="0"/>
                <a:ea typeface="Inter" pitchFamily="34" charset="-122"/>
                <a:cs typeface="Inter" pitchFamily="34" charset="-120"/>
              </a:rPr>
              <a:t>Jai Shivaji!</a:t>
            </a:r>
            <a:endParaRPr lang="en-US" sz="3950" dirty="0"/>
          </a:p>
        </p:txBody>
      </p:sp>
      <p:sp>
        <p:nvSpPr>
          <p:cNvPr id="23" name="Text 20"/>
          <p:cNvSpPr/>
          <p:nvPr/>
        </p:nvSpPr>
        <p:spPr>
          <a:xfrm>
            <a:off x="404217" y="9434393"/>
            <a:ext cx="13821966" cy="161687"/>
          </a:xfrm>
          <a:prstGeom prst="rect">
            <a:avLst/>
          </a:prstGeom>
          <a:noFill/>
          <a:ln/>
        </p:spPr>
        <p:txBody>
          <a:bodyPr wrap="non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The battle cry that echoed through the Sahyadris continues to inspire courage, righteousness, and unwavering dedication to justice. Chatrapati Shivaji Maharaj's vision of a just, prosperous, and independent nation remains a guiding light for India's journey forward.</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5435" y="429935"/>
            <a:ext cx="9558099" cy="488513"/>
          </a:xfrm>
          <a:prstGeom prst="rect">
            <a:avLst/>
          </a:prstGeom>
          <a:noFill/>
          <a:ln/>
        </p:spPr>
        <p:txBody>
          <a:bodyPr wrap="none" lIns="0" tIns="0" rIns="0" bIns="0" rtlCol="0" anchor="t"/>
          <a:lstStyle/>
          <a:p>
            <a:pPr algn="l" indent="0" marL="0">
              <a:lnSpc>
                <a:spcPts val="3800"/>
              </a:lnSpc>
              <a:buNone/>
            </a:pPr>
            <a:r>
              <a:rPr lang="en-US" sz="3050" dirty="0">
                <a:solidFill>
                  <a:srgbClr val="0C0D0F"/>
                </a:solidFill>
                <a:latin typeface="Inter" pitchFamily="34" charset="0"/>
                <a:ea typeface="Inter" pitchFamily="34" charset="-122"/>
                <a:cs typeface="Inter" pitchFamily="34" charset="-120"/>
              </a:rPr>
              <a:t>Early Life and Formative Years in the Western Ghats</a:t>
            </a:r>
            <a:endParaRPr lang="en-US" sz="3050" dirty="0"/>
          </a:p>
        </p:txBody>
      </p:sp>
      <p:sp>
        <p:nvSpPr>
          <p:cNvPr id="3" name="Text 1"/>
          <p:cNvSpPr/>
          <p:nvPr/>
        </p:nvSpPr>
        <p:spPr>
          <a:xfrm>
            <a:off x="625435" y="1309211"/>
            <a:ext cx="1954530" cy="244316"/>
          </a:xfrm>
          <a:prstGeom prst="rect">
            <a:avLst/>
          </a:prstGeom>
          <a:noFill/>
          <a:ln/>
        </p:spPr>
        <p:txBody>
          <a:bodyPr wrap="none" lIns="0" tIns="0" rIns="0" bIns="0" rtlCol="0" anchor="t"/>
          <a:lstStyle/>
          <a:p>
            <a:pPr algn="l" indent="0" marL="0">
              <a:lnSpc>
                <a:spcPts val="1900"/>
              </a:lnSpc>
              <a:buNone/>
            </a:pPr>
            <a:r>
              <a:rPr lang="en-US" sz="1500" dirty="0">
                <a:solidFill>
                  <a:srgbClr val="0C0D0F"/>
                </a:solidFill>
                <a:latin typeface="Inter" pitchFamily="34" charset="0"/>
                <a:ea typeface="Inter" pitchFamily="34" charset="-122"/>
                <a:cs typeface="Inter" pitchFamily="34" charset="-120"/>
              </a:rPr>
              <a:t>Birth and Heritage</a:t>
            </a:r>
            <a:endParaRPr lang="en-US" sz="1500" dirty="0"/>
          </a:p>
        </p:txBody>
      </p:sp>
      <p:sp>
        <p:nvSpPr>
          <p:cNvPr id="4" name="Text 2"/>
          <p:cNvSpPr/>
          <p:nvPr/>
        </p:nvSpPr>
        <p:spPr>
          <a:xfrm>
            <a:off x="625435" y="1709857"/>
            <a:ext cx="5810964" cy="750094"/>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Manrope" pitchFamily="34" charset="0"/>
                <a:ea typeface="Manrope" pitchFamily="34" charset="-122"/>
                <a:cs typeface="Manrope" pitchFamily="34" charset="-120"/>
              </a:rPr>
              <a:t>Born on 19th February 1630 at Shivneri Fort, Shivaji was the son of Shahaji Bhonsle and Jijabai. His mother instilled in him the values of bravery, righteousness, and devotion to his land from a tender age.</a:t>
            </a:r>
            <a:endParaRPr lang="en-US" sz="1200" dirty="0"/>
          </a:p>
        </p:txBody>
      </p:sp>
      <p:sp>
        <p:nvSpPr>
          <p:cNvPr id="5" name="Text 3"/>
          <p:cNvSpPr/>
          <p:nvPr/>
        </p:nvSpPr>
        <p:spPr>
          <a:xfrm>
            <a:off x="625435" y="2616279"/>
            <a:ext cx="2474833" cy="244316"/>
          </a:xfrm>
          <a:prstGeom prst="rect">
            <a:avLst/>
          </a:prstGeom>
          <a:noFill/>
          <a:ln/>
        </p:spPr>
        <p:txBody>
          <a:bodyPr wrap="none" lIns="0" tIns="0" rIns="0" bIns="0" rtlCol="0" anchor="t"/>
          <a:lstStyle/>
          <a:p>
            <a:pPr algn="l" indent="0" marL="0">
              <a:lnSpc>
                <a:spcPts val="1900"/>
              </a:lnSpc>
              <a:buNone/>
            </a:pPr>
            <a:r>
              <a:rPr lang="en-US" sz="1500" dirty="0">
                <a:solidFill>
                  <a:srgbClr val="0C0D0F"/>
                </a:solidFill>
                <a:latin typeface="Inter" pitchFamily="34" charset="0"/>
                <a:ea typeface="Inter" pitchFamily="34" charset="-122"/>
                <a:cs typeface="Inter" pitchFamily="34" charset="-120"/>
              </a:rPr>
              <a:t>Childhood in the Sahyadris</a:t>
            </a:r>
            <a:endParaRPr lang="en-US" sz="1500" dirty="0"/>
          </a:p>
        </p:txBody>
      </p:sp>
      <p:sp>
        <p:nvSpPr>
          <p:cNvPr id="6" name="Text 4"/>
          <p:cNvSpPr/>
          <p:nvPr/>
        </p:nvSpPr>
        <p:spPr>
          <a:xfrm>
            <a:off x="625435" y="3016925"/>
            <a:ext cx="5810964" cy="1000125"/>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Manrope" pitchFamily="34" charset="0"/>
                <a:ea typeface="Manrope" pitchFamily="34" charset="-122"/>
                <a:cs typeface="Manrope" pitchFamily="34" charset="-120"/>
              </a:rPr>
              <a:t>Growing up amidst the rugged Western Ghats, young Shivaji developed intimate knowledge of the mountainous terrain. He spent his formative years exploring forts, learning about the region's strategic importance, and understanding the pulse of local communities.</a:t>
            </a:r>
            <a:endParaRPr lang="en-US" sz="1200" dirty="0"/>
          </a:p>
        </p:txBody>
      </p:sp>
      <p:pic>
        <p:nvPicPr>
          <p:cNvPr id="7" name="Image 0" descr="preencoded.png">    </p:cNvPr>
          <p:cNvPicPr>
            <a:picLocks noChangeAspect="1"/>
          </p:cNvPicPr>
          <p:nvPr/>
        </p:nvPicPr>
        <p:blipFill>
          <a:blip r:embed="rId1"/>
          <a:stretch>
            <a:fillRect/>
          </a:stretch>
        </p:blipFill>
        <p:spPr>
          <a:xfrm>
            <a:off x="6825496" y="1328737"/>
            <a:ext cx="7186970" cy="5887760"/>
          </a:xfrm>
          <a:prstGeom prst="rect">
            <a:avLst/>
          </a:prstGeom>
        </p:spPr>
      </p:pic>
      <p:sp>
        <p:nvSpPr>
          <p:cNvPr id="8" name="Text 5"/>
          <p:cNvSpPr/>
          <p:nvPr/>
        </p:nvSpPr>
        <p:spPr>
          <a:xfrm>
            <a:off x="6825496" y="7392353"/>
            <a:ext cx="7186970" cy="1000125"/>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Manrope" pitchFamily="34" charset="0"/>
                <a:ea typeface="Manrope" pitchFamily="34" charset="-122"/>
                <a:cs typeface="Manrope" pitchFamily="34" charset="-120"/>
              </a:rPr>
              <a:t>The Western Ghats shaped not just his military strategies but his very character. Under the guidance of his teacher Dadaji Konddev, he mastered warfare, administration, and diplomacy. His mother Jijabai narrated tales from the Ramayana and Mahabharata, inspiring him to fight against injustice and protect his people.</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97042"/>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Vision of </a:t>
            </a:r>
            <a:pPr algn="l" indent="0" marL="0">
              <a:lnSpc>
                <a:spcPts val="4850"/>
              </a:lnSpc>
              <a:buNone/>
            </a:pPr>
            <a:r>
              <a:rPr lang="en-US" sz="3900" dirty="0">
                <a:solidFill>
                  <a:srgbClr val="FF7047"/>
                </a:solidFill>
                <a:latin typeface="Inter" pitchFamily="34" charset="0"/>
                <a:ea typeface="Inter" pitchFamily="34" charset="-122"/>
                <a:cs typeface="Inter" pitchFamily="34" charset="-120"/>
              </a:rPr>
              <a:t>Swarajya</a:t>
            </a:r>
            <a:pPr algn="l" indent="0" marL="0">
              <a:lnSpc>
                <a:spcPts val="4850"/>
              </a:lnSpc>
              <a:buNone/>
            </a:pPr>
            <a:r>
              <a:rPr lang="en-US" sz="3900" dirty="0">
                <a:solidFill>
                  <a:srgbClr val="0C0D0F"/>
                </a:solidFill>
                <a:latin typeface="Inter" pitchFamily="34" charset="0"/>
                <a:ea typeface="Inter" pitchFamily="34" charset="-122"/>
                <a:cs typeface="Inter" pitchFamily="34" charset="-120"/>
              </a:rPr>
              <a:t> and the Dream of Independent Hindu Rule</a:t>
            </a:r>
            <a:endParaRPr lang="en-US" sz="3900" dirty="0"/>
          </a:p>
        </p:txBody>
      </p:sp>
      <p:sp>
        <p:nvSpPr>
          <p:cNvPr id="3" name="Shape 1"/>
          <p:cNvSpPr/>
          <p:nvPr/>
        </p:nvSpPr>
        <p:spPr>
          <a:xfrm>
            <a:off x="793790" y="2734032"/>
            <a:ext cx="4215289" cy="3222546"/>
          </a:xfrm>
          <a:prstGeom prst="roundRect">
            <a:avLst>
              <a:gd name="adj" fmla="val 5543"/>
            </a:avLst>
          </a:prstGeom>
          <a:solidFill>
            <a:srgbClr val="FFFFFF"/>
          </a:solidFill>
          <a:ln w="7620">
            <a:solidFill>
              <a:srgbClr val="FF7047"/>
            </a:solidFill>
            <a:prstDash val="solid"/>
          </a:ln>
        </p:spPr>
      </p:sp>
      <p:sp>
        <p:nvSpPr>
          <p:cNvPr id="4" name="Shape 2"/>
          <p:cNvSpPr/>
          <p:nvPr/>
        </p:nvSpPr>
        <p:spPr>
          <a:xfrm>
            <a:off x="999768" y="2940010"/>
            <a:ext cx="595313" cy="595313"/>
          </a:xfrm>
          <a:prstGeom prst="roundRect">
            <a:avLst>
              <a:gd name="adj" fmla="val 15358451"/>
            </a:avLst>
          </a:prstGeom>
          <a:solidFill>
            <a:srgbClr val="FF7047"/>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3103602"/>
            <a:ext cx="267891" cy="267891"/>
          </a:xfrm>
          <a:prstGeom prst="rect">
            <a:avLst/>
          </a:prstGeom>
        </p:spPr>
      </p:pic>
      <p:sp>
        <p:nvSpPr>
          <p:cNvPr id="6" name="Text 3"/>
          <p:cNvSpPr/>
          <p:nvPr/>
        </p:nvSpPr>
        <p:spPr>
          <a:xfrm>
            <a:off x="999768" y="37336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Self-Governance</a:t>
            </a:r>
            <a:endParaRPr lang="en-US" sz="1950" dirty="0"/>
          </a:p>
        </p:txBody>
      </p:sp>
      <p:sp>
        <p:nvSpPr>
          <p:cNvPr id="7" name="Text 4"/>
          <p:cNvSpPr/>
          <p:nvPr/>
        </p:nvSpPr>
        <p:spPr>
          <a:xfrm>
            <a:off x="999768" y="4162901"/>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Shivaji Maharaj envisioned </a:t>
            </a:r>
            <a:pPr algn="l" indent="0" marL="0">
              <a:lnSpc>
                <a:spcPts val="2500"/>
              </a:lnSpc>
              <a:buNone/>
            </a:pPr>
            <a:r>
              <a:rPr lang="en-US" sz="1550" b="1" dirty="0">
                <a:solidFill>
                  <a:srgbClr val="55575A"/>
                </a:solidFill>
                <a:latin typeface="Manrope" pitchFamily="34" charset="0"/>
                <a:ea typeface="Manrope" pitchFamily="34" charset="-122"/>
                <a:cs typeface="Manrope" pitchFamily="34" charset="-120"/>
              </a:rPr>
              <a:t>Swarajya</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—self-rule by the people, for the people. He dreamed of a kingdom free from foreign oppression where justice and dharma would prevail.</a:t>
            </a:r>
            <a:endParaRPr lang="en-US" sz="1550" dirty="0"/>
          </a:p>
        </p:txBody>
      </p:sp>
      <p:sp>
        <p:nvSpPr>
          <p:cNvPr id="8" name="Shape 5"/>
          <p:cNvSpPr/>
          <p:nvPr/>
        </p:nvSpPr>
        <p:spPr>
          <a:xfrm>
            <a:off x="5207437" y="2734032"/>
            <a:ext cx="4215408" cy="3222546"/>
          </a:xfrm>
          <a:prstGeom prst="roundRect">
            <a:avLst>
              <a:gd name="adj" fmla="val 5543"/>
            </a:avLst>
          </a:prstGeom>
          <a:solidFill>
            <a:srgbClr val="FFFFFF"/>
          </a:solidFill>
          <a:ln w="7620">
            <a:solidFill>
              <a:srgbClr val="FF7047"/>
            </a:solidFill>
            <a:prstDash val="solid"/>
          </a:ln>
        </p:spPr>
      </p:sp>
      <p:sp>
        <p:nvSpPr>
          <p:cNvPr id="9" name="Shape 6"/>
          <p:cNvSpPr/>
          <p:nvPr/>
        </p:nvSpPr>
        <p:spPr>
          <a:xfrm>
            <a:off x="5413415" y="2940010"/>
            <a:ext cx="595313" cy="595313"/>
          </a:xfrm>
          <a:prstGeom prst="roundRect">
            <a:avLst>
              <a:gd name="adj" fmla="val 15358451"/>
            </a:avLst>
          </a:prstGeom>
          <a:solidFill>
            <a:srgbClr val="FF7047"/>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3103602"/>
            <a:ext cx="267891" cy="267891"/>
          </a:xfrm>
          <a:prstGeom prst="rect">
            <a:avLst/>
          </a:prstGeom>
        </p:spPr>
      </p:pic>
      <p:sp>
        <p:nvSpPr>
          <p:cNvPr id="11" name="Text 7"/>
          <p:cNvSpPr/>
          <p:nvPr/>
        </p:nvSpPr>
        <p:spPr>
          <a:xfrm>
            <a:off x="5413415" y="37336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Protection of Culture</a:t>
            </a:r>
            <a:endParaRPr lang="en-US" sz="1950" dirty="0"/>
          </a:p>
        </p:txBody>
      </p:sp>
      <p:sp>
        <p:nvSpPr>
          <p:cNvPr id="12" name="Text 8"/>
          <p:cNvSpPr/>
          <p:nvPr/>
        </p:nvSpPr>
        <p:spPr>
          <a:xfrm>
            <a:off x="5413415" y="4162901"/>
            <a:ext cx="3803452"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His vision extended beyond territorial control to preserving Hindu culture, traditions, and temples from systematic destruction under foreign rule.</a:t>
            </a:r>
            <a:endParaRPr lang="en-US" sz="1550" dirty="0"/>
          </a:p>
        </p:txBody>
      </p:sp>
      <p:sp>
        <p:nvSpPr>
          <p:cNvPr id="13" name="Shape 9"/>
          <p:cNvSpPr/>
          <p:nvPr/>
        </p:nvSpPr>
        <p:spPr>
          <a:xfrm>
            <a:off x="9621203" y="2734032"/>
            <a:ext cx="4215289" cy="3222546"/>
          </a:xfrm>
          <a:prstGeom prst="roundRect">
            <a:avLst>
              <a:gd name="adj" fmla="val 5543"/>
            </a:avLst>
          </a:prstGeom>
          <a:solidFill>
            <a:srgbClr val="FFFFFF"/>
          </a:solidFill>
          <a:ln w="7620">
            <a:solidFill>
              <a:srgbClr val="FF7047"/>
            </a:solidFill>
            <a:prstDash val="solid"/>
          </a:ln>
        </p:spPr>
      </p:sp>
      <p:sp>
        <p:nvSpPr>
          <p:cNvPr id="14" name="Shape 10"/>
          <p:cNvSpPr/>
          <p:nvPr/>
        </p:nvSpPr>
        <p:spPr>
          <a:xfrm>
            <a:off x="9827181" y="2940010"/>
            <a:ext cx="595313" cy="595313"/>
          </a:xfrm>
          <a:prstGeom prst="roundRect">
            <a:avLst>
              <a:gd name="adj" fmla="val 15358451"/>
            </a:avLst>
          </a:prstGeom>
          <a:solidFill>
            <a:srgbClr val="FF7047"/>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3103602"/>
            <a:ext cx="267891" cy="267891"/>
          </a:xfrm>
          <a:prstGeom prst="rect">
            <a:avLst/>
          </a:prstGeom>
        </p:spPr>
      </p:pic>
      <p:sp>
        <p:nvSpPr>
          <p:cNvPr id="16" name="Text 11"/>
          <p:cNvSpPr/>
          <p:nvPr/>
        </p:nvSpPr>
        <p:spPr>
          <a:xfrm>
            <a:off x="9827181" y="37336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People's Welfare</a:t>
            </a:r>
            <a:endParaRPr lang="en-US" sz="1950" dirty="0"/>
          </a:p>
        </p:txBody>
      </p:sp>
      <p:sp>
        <p:nvSpPr>
          <p:cNvPr id="17" name="Text 12"/>
          <p:cNvSpPr/>
          <p:nvPr/>
        </p:nvSpPr>
        <p:spPr>
          <a:xfrm>
            <a:off x="9827181" y="4162901"/>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At the heart of Swarajya was the welfare of common people—farmers, traders, and artisans. He believed true sovereignty meant ensuring prosperity and dignity for all subjects.</a:t>
            </a:r>
            <a:endParaRPr lang="en-US" sz="1550" dirty="0"/>
          </a:p>
        </p:txBody>
      </p:sp>
      <p:sp>
        <p:nvSpPr>
          <p:cNvPr id="18" name="Text 13"/>
          <p:cNvSpPr/>
          <p:nvPr/>
        </p:nvSpPr>
        <p:spPr>
          <a:xfrm>
            <a:off x="793790" y="617982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This revolutionary concept of Swarajya, articulated in the 17th century, became a cornerstone of India's freedom movement centuries later. Shivaji Maharaj's dream was not merely political independence but a comprehensive vision of cultural renaissance, social justice, and economic prosperity rooted in indigenous values and governance systems.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8773" y="513159"/>
            <a:ext cx="10703243" cy="514707"/>
          </a:xfrm>
          <a:prstGeom prst="rect">
            <a:avLst/>
          </a:prstGeom>
          <a:noFill/>
          <a:ln/>
        </p:spPr>
        <p:txBody>
          <a:bodyPr wrap="none" lIns="0" tIns="0" rIns="0" bIns="0" rtlCol="0" anchor="t"/>
          <a:lstStyle/>
          <a:p>
            <a:pPr algn="l" indent="0" marL="0">
              <a:lnSpc>
                <a:spcPts val="4050"/>
              </a:lnSpc>
              <a:buNone/>
            </a:pPr>
            <a:r>
              <a:rPr lang="en-US" sz="3200" dirty="0">
                <a:solidFill>
                  <a:srgbClr val="0C0D0F"/>
                </a:solidFill>
                <a:latin typeface="Inter" pitchFamily="34" charset="0"/>
                <a:ea typeface="Inter" pitchFamily="34" charset="-122"/>
                <a:cs typeface="Inter" pitchFamily="34" charset="-120"/>
              </a:rPr>
              <a:t>Military Genius: Revolutionary Guerrilla Warfare Tactics</a:t>
            </a:r>
            <a:endParaRPr lang="en-US" sz="3200" dirty="0"/>
          </a:p>
        </p:txBody>
      </p:sp>
      <p:sp>
        <p:nvSpPr>
          <p:cNvPr id="3" name="Text 1"/>
          <p:cNvSpPr/>
          <p:nvPr/>
        </p:nvSpPr>
        <p:spPr>
          <a:xfrm>
            <a:off x="658773" y="1439585"/>
            <a:ext cx="4012883" cy="257294"/>
          </a:xfrm>
          <a:prstGeom prst="rect">
            <a:avLst/>
          </a:prstGeom>
          <a:noFill/>
          <a:ln/>
        </p:spPr>
        <p:txBody>
          <a:bodyPr wrap="none" lIns="0" tIns="0" rIns="0" bIns="0" rtlCol="0" anchor="t"/>
          <a:lstStyle/>
          <a:p>
            <a:pPr algn="l" indent="0" marL="0">
              <a:lnSpc>
                <a:spcPts val="2000"/>
              </a:lnSpc>
              <a:buNone/>
            </a:pPr>
            <a:r>
              <a:rPr lang="en-US" sz="1600" dirty="0">
                <a:solidFill>
                  <a:srgbClr val="0C0D0F"/>
                </a:solidFill>
                <a:latin typeface="Inter" pitchFamily="34" charset="0"/>
                <a:ea typeface="Inter" pitchFamily="34" charset="-122"/>
                <a:cs typeface="Inter" pitchFamily="34" charset="-120"/>
              </a:rPr>
              <a:t>Ganimi Kava: The Art of Guerrilla Warfare</a:t>
            </a:r>
            <a:endParaRPr lang="en-US" sz="1600" dirty="0"/>
          </a:p>
        </p:txBody>
      </p:sp>
      <p:sp>
        <p:nvSpPr>
          <p:cNvPr id="4" name="Text 2"/>
          <p:cNvSpPr/>
          <p:nvPr/>
        </p:nvSpPr>
        <p:spPr>
          <a:xfrm>
            <a:off x="658773" y="1861542"/>
            <a:ext cx="6455569" cy="790099"/>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Shivaji Maharaj pioneered </a:t>
            </a:r>
            <a:pPr algn="l" indent="0" marL="0">
              <a:lnSpc>
                <a:spcPts val="2050"/>
              </a:lnSpc>
              <a:buNone/>
            </a:pPr>
            <a:r>
              <a:rPr lang="en-US" sz="1250" b="1" dirty="0">
                <a:solidFill>
                  <a:srgbClr val="55575A"/>
                </a:solidFill>
                <a:latin typeface="Manrope" pitchFamily="34" charset="0"/>
                <a:ea typeface="Manrope" pitchFamily="34" charset="-122"/>
                <a:cs typeface="Manrope" pitchFamily="34" charset="-120"/>
              </a:rPr>
              <a:t>Ganimi Kava</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(guerrilla tactics) in India, transforming how wars were fought. Instead of conventional battlefield confrontations, he employed swift, surprise attacks that maximized impact while minimizing casualties.</a:t>
            </a:r>
            <a:endParaRPr lang="en-US" sz="1250" dirty="0"/>
          </a:p>
        </p:txBody>
      </p:sp>
      <p:pic>
        <p:nvPicPr>
          <p:cNvPr id="5" name="Image 0" descr="preencoded.png">    </p:cNvPr>
          <p:cNvPicPr>
            <a:picLocks noChangeAspect="1"/>
          </p:cNvPicPr>
          <p:nvPr/>
        </p:nvPicPr>
        <p:blipFill>
          <a:blip r:embed="rId1"/>
          <a:stretch>
            <a:fillRect/>
          </a:stretch>
        </p:blipFill>
        <p:spPr>
          <a:xfrm>
            <a:off x="658773" y="2836902"/>
            <a:ext cx="6455569" cy="3982164"/>
          </a:xfrm>
          <a:prstGeom prst="rect">
            <a:avLst/>
          </a:prstGeom>
        </p:spPr>
      </p:pic>
      <p:sp>
        <p:nvSpPr>
          <p:cNvPr id="6" name="Text 3"/>
          <p:cNvSpPr/>
          <p:nvPr/>
        </p:nvSpPr>
        <p:spPr>
          <a:xfrm>
            <a:off x="7523678" y="1439585"/>
            <a:ext cx="2058829" cy="257294"/>
          </a:xfrm>
          <a:prstGeom prst="rect">
            <a:avLst/>
          </a:prstGeom>
          <a:noFill/>
          <a:ln/>
        </p:spPr>
        <p:txBody>
          <a:bodyPr wrap="none" lIns="0" tIns="0" rIns="0" bIns="0" rtlCol="0" anchor="t"/>
          <a:lstStyle/>
          <a:p>
            <a:pPr algn="l" indent="0" marL="0">
              <a:lnSpc>
                <a:spcPts val="2000"/>
              </a:lnSpc>
              <a:buNone/>
            </a:pPr>
            <a:r>
              <a:rPr lang="en-US" sz="1600" dirty="0">
                <a:solidFill>
                  <a:srgbClr val="0C0D0F"/>
                </a:solidFill>
                <a:latin typeface="Inter" pitchFamily="34" charset="0"/>
                <a:ea typeface="Inter" pitchFamily="34" charset="-122"/>
                <a:cs typeface="Inter" pitchFamily="34" charset="-120"/>
              </a:rPr>
              <a:t>Strategic Innovations</a:t>
            </a:r>
            <a:endParaRPr lang="en-US" sz="1600" dirty="0"/>
          </a:p>
        </p:txBody>
      </p:sp>
      <p:sp>
        <p:nvSpPr>
          <p:cNvPr id="7" name="Text 4"/>
          <p:cNvSpPr/>
          <p:nvPr/>
        </p:nvSpPr>
        <p:spPr>
          <a:xfrm>
            <a:off x="7523678" y="1861542"/>
            <a:ext cx="6455569" cy="526733"/>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55575A"/>
                </a:solidFill>
                <a:latin typeface="Manrope" pitchFamily="34" charset="0"/>
                <a:ea typeface="Manrope" pitchFamily="34" charset="-122"/>
                <a:cs typeface="Manrope" pitchFamily="34" charset="-120"/>
              </a:rPr>
              <a:t>Terrain Mastery:</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Utilized the Western Ghats' difficult terrain to his advantage, making forts virtually impregnable</a:t>
            </a:r>
            <a:endParaRPr lang="en-US" sz="1250" dirty="0"/>
          </a:p>
        </p:txBody>
      </p:sp>
      <p:sp>
        <p:nvSpPr>
          <p:cNvPr id="8" name="Text 5"/>
          <p:cNvSpPr/>
          <p:nvPr/>
        </p:nvSpPr>
        <p:spPr>
          <a:xfrm>
            <a:off x="7523678" y="2445901"/>
            <a:ext cx="6455569" cy="526733"/>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55575A"/>
                </a:solidFill>
                <a:latin typeface="Manrope" pitchFamily="34" charset="0"/>
                <a:ea typeface="Manrope" pitchFamily="34" charset="-122"/>
                <a:cs typeface="Manrope" pitchFamily="34" charset="-120"/>
              </a:rPr>
              <a:t>Mobile Cavalry:</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Created fast-moving cavalry units called </a:t>
            </a:r>
            <a:pPr algn="l" indent="0" marL="0">
              <a:lnSpc>
                <a:spcPts val="2050"/>
              </a:lnSpc>
              <a:buNone/>
            </a:pPr>
            <a:r>
              <a:rPr lang="en-US" sz="1250" i="1" dirty="0">
                <a:solidFill>
                  <a:srgbClr val="55575A"/>
                </a:solidFill>
                <a:latin typeface="Manrope" pitchFamily="34" charset="0"/>
                <a:ea typeface="Manrope" pitchFamily="34" charset="-122"/>
                <a:cs typeface="Manrope" pitchFamily="34" charset="-120"/>
              </a:rPr>
              <a:t>Bargis</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for rapid strikes and retreats</a:t>
            </a:r>
            <a:endParaRPr lang="en-US" sz="1250" dirty="0"/>
          </a:p>
        </p:txBody>
      </p:sp>
      <p:sp>
        <p:nvSpPr>
          <p:cNvPr id="9" name="Text 6"/>
          <p:cNvSpPr/>
          <p:nvPr/>
        </p:nvSpPr>
        <p:spPr>
          <a:xfrm>
            <a:off x="7523678" y="3030260"/>
            <a:ext cx="6455569" cy="526733"/>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55575A"/>
                </a:solidFill>
                <a:latin typeface="Manrope" pitchFamily="34" charset="0"/>
                <a:ea typeface="Manrope" pitchFamily="34" charset="-122"/>
                <a:cs typeface="Manrope" pitchFamily="34" charset="-120"/>
              </a:rPr>
              <a:t>Intelligence Network:</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Established an extensive spy network (</a:t>
            </a:r>
            <a:pPr algn="l" indent="0" marL="0">
              <a:lnSpc>
                <a:spcPts val="2050"/>
              </a:lnSpc>
              <a:buNone/>
            </a:pPr>
            <a:r>
              <a:rPr lang="en-US" sz="1250" i="1" dirty="0">
                <a:solidFill>
                  <a:srgbClr val="55575A"/>
                </a:solidFill>
                <a:latin typeface="Manrope" pitchFamily="34" charset="0"/>
                <a:ea typeface="Manrope" pitchFamily="34" charset="-122"/>
                <a:cs typeface="Manrope" pitchFamily="34" charset="-120"/>
              </a:rPr>
              <a:t>Bahirji Naik</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's intelligence system) for gathering critical information</a:t>
            </a:r>
            <a:endParaRPr lang="en-US" sz="1250" dirty="0"/>
          </a:p>
        </p:txBody>
      </p:sp>
      <p:sp>
        <p:nvSpPr>
          <p:cNvPr id="10" name="Text 7"/>
          <p:cNvSpPr/>
          <p:nvPr/>
        </p:nvSpPr>
        <p:spPr>
          <a:xfrm>
            <a:off x="7523678" y="3614618"/>
            <a:ext cx="6455569" cy="526733"/>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55575A"/>
                </a:solidFill>
                <a:latin typeface="Manrope" pitchFamily="34" charset="0"/>
                <a:ea typeface="Manrope" pitchFamily="34" charset="-122"/>
                <a:cs typeface="Manrope" pitchFamily="34" charset="-120"/>
              </a:rPr>
              <a:t>Night Operations:</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Conducted daring nighttime raids that caught enemies off-guard</a:t>
            </a:r>
            <a:endParaRPr lang="en-US" sz="1250" dirty="0"/>
          </a:p>
        </p:txBody>
      </p:sp>
      <p:sp>
        <p:nvSpPr>
          <p:cNvPr id="11" name="Text 8"/>
          <p:cNvSpPr/>
          <p:nvPr/>
        </p:nvSpPr>
        <p:spPr>
          <a:xfrm>
            <a:off x="7523678" y="4198977"/>
            <a:ext cx="6455569" cy="526733"/>
          </a:xfrm>
          <a:prstGeom prst="rect">
            <a:avLst/>
          </a:prstGeom>
          <a:noFill/>
          <a:ln/>
        </p:spPr>
        <p:txBody>
          <a:bodyPr wrap="square" lIns="0" tIns="0" rIns="0" bIns="0" rtlCol="0" anchor="t"/>
          <a:lstStyle/>
          <a:p>
            <a:pPr algn="l" marL="342900" indent="-342900">
              <a:lnSpc>
                <a:spcPts val="2050"/>
              </a:lnSpc>
              <a:buSzPct val="100000"/>
              <a:buChar char="•"/>
            </a:pPr>
            <a:r>
              <a:rPr lang="en-US" sz="1250" b="1" dirty="0">
                <a:solidFill>
                  <a:srgbClr val="55575A"/>
                </a:solidFill>
                <a:latin typeface="Manrope" pitchFamily="34" charset="0"/>
                <a:ea typeface="Manrope" pitchFamily="34" charset="-122"/>
                <a:cs typeface="Manrope" pitchFamily="34" charset="-120"/>
              </a:rPr>
              <a:t>Fortress Strategy:</a:t>
            </a:r>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 Built and captured strategic forts, creating an interconnected defensive network across the Sahyadris</a:t>
            </a:r>
            <a:endParaRPr lang="en-US" sz="1250" dirty="0"/>
          </a:p>
        </p:txBody>
      </p:sp>
      <p:sp>
        <p:nvSpPr>
          <p:cNvPr id="12" name="Text 9"/>
          <p:cNvSpPr/>
          <p:nvPr/>
        </p:nvSpPr>
        <p:spPr>
          <a:xfrm>
            <a:off x="658773" y="7189589"/>
            <a:ext cx="13312854" cy="526733"/>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Manrope" pitchFamily="34" charset="0"/>
                <a:ea typeface="Manrope" pitchFamily="34" charset="-122"/>
                <a:cs typeface="Manrope" pitchFamily="34" charset="-120"/>
              </a:rPr>
              <a:t>His military brilliance lay not in superior numbers but in superior strategy. He transformed ordinary farmers and local warriors into a formidable fighting force that could challenge the mighty Mughal and Adilshahi empires. His tactics are still studied in military academies worldwide as masterclasses in asymmetric warfare.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19244"/>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Administrative Brilliance: Progressive Governance and Naval Supremacy</a:t>
            </a:r>
            <a:endParaRPr lang="en-US" sz="3900" dirty="0"/>
          </a:p>
        </p:txBody>
      </p:sp>
      <p:sp>
        <p:nvSpPr>
          <p:cNvPr id="3" name="Text 1"/>
          <p:cNvSpPr/>
          <p:nvPr/>
        </p:nvSpPr>
        <p:spPr>
          <a:xfrm>
            <a:off x="793790" y="225623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Inter Light" pitchFamily="34" charset="0"/>
                <a:ea typeface="Inter Light" pitchFamily="34" charset="-122"/>
                <a:cs typeface="Inter Light" pitchFamily="34" charset="-120"/>
              </a:rPr>
              <a:t>01</a:t>
            </a:r>
            <a:endParaRPr lang="en-US" sz="1550" dirty="0"/>
          </a:p>
        </p:txBody>
      </p:sp>
      <p:sp>
        <p:nvSpPr>
          <p:cNvPr id="4" name="Shape 2"/>
          <p:cNvSpPr/>
          <p:nvPr/>
        </p:nvSpPr>
        <p:spPr>
          <a:xfrm>
            <a:off x="793790" y="2570559"/>
            <a:ext cx="6422231" cy="22860"/>
          </a:xfrm>
          <a:prstGeom prst="rect">
            <a:avLst/>
          </a:prstGeom>
          <a:solidFill>
            <a:srgbClr val="FF7047"/>
          </a:solidFill>
          <a:ln/>
        </p:spPr>
      </p:sp>
      <p:sp>
        <p:nvSpPr>
          <p:cNvPr id="5" name="Text 3"/>
          <p:cNvSpPr/>
          <p:nvPr/>
        </p:nvSpPr>
        <p:spPr>
          <a:xfrm>
            <a:off x="793790" y="2715458"/>
            <a:ext cx="256984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Ashtapradhan Mandal</a:t>
            </a:r>
            <a:endParaRPr lang="en-US" sz="1950" dirty="0"/>
          </a:p>
        </p:txBody>
      </p:sp>
      <p:sp>
        <p:nvSpPr>
          <p:cNvPr id="6" name="Text 4"/>
          <p:cNvSpPr/>
          <p:nvPr/>
        </p:nvSpPr>
        <p:spPr>
          <a:xfrm>
            <a:off x="793790" y="3144679"/>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Established a council of eight ministers, each responsible for specific portfolios—a sophisticated administrative structure with clear division of responsibilities and accountability.</a:t>
            </a:r>
            <a:endParaRPr lang="en-US" sz="1550" dirty="0"/>
          </a:p>
        </p:txBody>
      </p:sp>
      <p:sp>
        <p:nvSpPr>
          <p:cNvPr id="7" name="Text 5"/>
          <p:cNvSpPr/>
          <p:nvPr/>
        </p:nvSpPr>
        <p:spPr>
          <a:xfrm>
            <a:off x="7414379" y="225623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Inter Light" pitchFamily="34" charset="0"/>
                <a:ea typeface="Inter Light" pitchFamily="34" charset="-122"/>
                <a:cs typeface="Inter Light" pitchFamily="34" charset="-120"/>
              </a:rPr>
              <a:t>02</a:t>
            </a:r>
            <a:endParaRPr lang="en-US" sz="1550" dirty="0"/>
          </a:p>
        </p:txBody>
      </p:sp>
      <p:sp>
        <p:nvSpPr>
          <p:cNvPr id="8" name="Shape 6"/>
          <p:cNvSpPr/>
          <p:nvPr/>
        </p:nvSpPr>
        <p:spPr>
          <a:xfrm>
            <a:off x="7414379" y="2570559"/>
            <a:ext cx="6422231" cy="22860"/>
          </a:xfrm>
          <a:prstGeom prst="rect">
            <a:avLst/>
          </a:prstGeom>
          <a:solidFill>
            <a:srgbClr val="FF7047"/>
          </a:solidFill>
          <a:ln/>
        </p:spPr>
      </p:sp>
      <p:sp>
        <p:nvSpPr>
          <p:cNvPr id="9" name="Text 7"/>
          <p:cNvSpPr/>
          <p:nvPr/>
        </p:nvSpPr>
        <p:spPr>
          <a:xfrm>
            <a:off x="7414379" y="271545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Revenue System</a:t>
            </a:r>
            <a:endParaRPr lang="en-US" sz="1950" dirty="0"/>
          </a:p>
        </p:txBody>
      </p:sp>
      <p:sp>
        <p:nvSpPr>
          <p:cNvPr id="10" name="Text 8"/>
          <p:cNvSpPr/>
          <p:nvPr/>
        </p:nvSpPr>
        <p:spPr>
          <a:xfrm>
            <a:off x="7414379" y="3144679"/>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Implemented the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Ryotwari</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system where farmers paid taxes directly to the state, eliminating intermediaries. Conducted land surveys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Kathi</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system) for fair taxation.</a:t>
            </a:r>
            <a:endParaRPr lang="en-US" sz="1550" dirty="0"/>
          </a:p>
        </p:txBody>
      </p:sp>
      <p:sp>
        <p:nvSpPr>
          <p:cNvPr id="11" name="Text 9"/>
          <p:cNvSpPr/>
          <p:nvPr/>
        </p:nvSpPr>
        <p:spPr>
          <a:xfrm>
            <a:off x="793790" y="444448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Inter Light" pitchFamily="34" charset="0"/>
                <a:ea typeface="Inter Light" pitchFamily="34" charset="-122"/>
                <a:cs typeface="Inter Light" pitchFamily="34" charset="-120"/>
              </a:rPr>
              <a:t>03</a:t>
            </a:r>
            <a:endParaRPr lang="en-US" sz="1550" dirty="0"/>
          </a:p>
        </p:txBody>
      </p:sp>
      <p:sp>
        <p:nvSpPr>
          <p:cNvPr id="12" name="Shape 10"/>
          <p:cNvSpPr/>
          <p:nvPr/>
        </p:nvSpPr>
        <p:spPr>
          <a:xfrm>
            <a:off x="793790" y="4758809"/>
            <a:ext cx="6422231" cy="22860"/>
          </a:xfrm>
          <a:prstGeom prst="rect">
            <a:avLst/>
          </a:prstGeom>
          <a:solidFill>
            <a:srgbClr val="FF7047"/>
          </a:solidFill>
          <a:ln/>
        </p:spPr>
      </p:sp>
      <p:sp>
        <p:nvSpPr>
          <p:cNvPr id="13" name="Text 11"/>
          <p:cNvSpPr/>
          <p:nvPr/>
        </p:nvSpPr>
        <p:spPr>
          <a:xfrm>
            <a:off x="793790" y="490370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Naval Power</a:t>
            </a:r>
            <a:endParaRPr lang="en-US" sz="1950" dirty="0"/>
          </a:p>
        </p:txBody>
      </p:sp>
      <p:sp>
        <p:nvSpPr>
          <p:cNvPr id="14" name="Text 12"/>
          <p:cNvSpPr/>
          <p:nvPr/>
        </p:nvSpPr>
        <p:spPr>
          <a:xfrm>
            <a:off x="793790" y="5332928"/>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Recognized the strategic importance of coastal control. Built a powerful navy with dockyards at Kalyan, Bhivandi, and Ratnagiri—India's first indigenous naval force.</a:t>
            </a:r>
            <a:endParaRPr lang="en-US" sz="1550" dirty="0"/>
          </a:p>
        </p:txBody>
      </p:sp>
      <p:sp>
        <p:nvSpPr>
          <p:cNvPr id="15" name="Text 13"/>
          <p:cNvSpPr/>
          <p:nvPr/>
        </p:nvSpPr>
        <p:spPr>
          <a:xfrm>
            <a:off x="7414379" y="444448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Inter Light" pitchFamily="34" charset="0"/>
                <a:ea typeface="Inter Light" pitchFamily="34" charset="-122"/>
                <a:cs typeface="Inter Light" pitchFamily="34" charset="-120"/>
              </a:rPr>
              <a:t>04</a:t>
            </a:r>
            <a:endParaRPr lang="en-US" sz="1550" dirty="0"/>
          </a:p>
        </p:txBody>
      </p:sp>
      <p:sp>
        <p:nvSpPr>
          <p:cNvPr id="16" name="Shape 14"/>
          <p:cNvSpPr/>
          <p:nvPr/>
        </p:nvSpPr>
        <p:spPr>
          <a:xfrm>
            <a:off x="7414379" y="4758809"/>
            <a:ext cx="6422231" cy="22860"/>
          </a:xfrm>
          <a:prstGeom prst="rect">
            <a:avLst/>
          </a:prstGeom>
          <a:solidFill>
            <a:srgbClr val="FF7047"/>
          </a:solidFill>
          <a:ln/>
        </p:spPr>
      </p:sp>
      <p:sp>
        <p:nvSpPr>
          <p:cNvPr id="17" name="Text 15"/>
          <p:cNvSpPr/>
          <p:nvPr/>
        </p:nvSpPr>
        <p:spPr>
          <a:xfrm>
            <a:off x="7414379" y="490370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Justice System</a:t>
            </a:r>
            <a:endParaRPr lang="en-US" sz="1950" dirty="0"/>
          </a:p>
        </p:txBody>
      </p:sp>
      <p:sp>
        <p:nvSpPr>
          <p:cNvPr id="18" name="Text 16"/>
          <p:cNvSpPr/>
          <p:nvPr/>
        </p:nvSpPr>
        <p:spPr>
          <a:xfrm>
            <a:off x="7414379" y="5332928"/>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Established courts at village, district, and provincial levels. Ensured swift justice and protected the rights of common people against exploitation.</a:t>
            </a:r>
            <a:endParaRPr lang="en-US" sz="1550" dirty="0"/>
          </a:p>
        </p:txBody>
      </p:sp>
      <p:sp>
        <p:nvSpPr>
          <p:cNvPr id="19" name="Text 17"/>
          <p:cNvSpPr/>
          <p:nvPr/>
        </p:nvSpPr>
        <p:spPr>
          <a:xfrm>
            <a:off x="793790" y="665761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Shivaji Maharaj's administrative genius extended to economic policies that promoted trade, supported local industries, and protected farmers. He banned the sale of women and children as slaves—a remarkably progressive stance for his era. His naval supremacy broke foreign monopolies on coastal trade, establishing Indian control over the Konkan coastline.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7477"/>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Religious Tolerance and Inclusive Leadership Philosophy</a:t>
            </a:r>
            <a:endParaRPr lang="en-US" sz="3900" dirty="0"/>
          </a:p>
        </p:txBody>
      </p:sp>
      <p:sp>
        <p:nvSpPr>
          <p:cNvPr id="3" name="Text 1"/>
          <p:cNvSpPr/>
          <p:nvPr/>
        </p:nvSpPr>
        <p:spPr>
          <a:xfrm>
            <a:off x="793790" y="2503646"/>
            <a:ext cx="2637234" cy="310158"/>
          </a:xfrm>
          <a:prstGeom prst="rect">
            <a:avLst/>
          </a:prstGeom>
          <a:noFill/>
          <a:ln/>
        </p:spPr>
        <p:txBody>
          <a:bodyPr wrap="none" lIns="0" tIns="0" rIns="0" bIns="0" rtlCol="0" anchor="t"/>
          <a:lstStyle/>
          <a:p>
            <a:pPr algn="l" indent="0" marL="0">
              <a:lnSpc>
                <a:spcPts val="2400"/>
              </a:lnSpc>
              <a:buNone/>
            </a:pPr>
            <a:r>
              <a:rPr lang="en-US" sz="1950" dirty="0">
                <a:solidFill>
                  <a:srgbClr val="0C0D0F"/>
                </a:solidFill>
                <a:latin typeface="Inter" pitchFamily="34" charset="0"/>
                <a:ea typeface="Inter" pitchFamily="34" charset="-122"/>
                <a:cs typeface="Inter" pitchFamily="34" charset="-120"/>
              </a:rPr>
              <a:t>Protection of All Faiths</a:t>
            </a:r>
            <a:endParaRPr lang="en-US" sz="1950" dirty="0"/>
          </a:p>
        </p:txBody>
      </p:sp>
      <p:sp>
        <p:nvSpPr>
          <p:cNvPr id="4" name="Text 2"/>
          <p:cNvSpPr/>
          <p:nvPr/>
        </p:nvSpPr>
        <p:spPr>
          <a:xfrm>
            <a:off x="793790" y="3012162"/>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Despite fighting against Islamic empires, Shivaji Maharaj strictly prohibited the destruction of mosques and desecration of the Quran. His army was instructed to respect all religious places and protect Muslim women and children during conflicts.</a:t>
            </a:r>
            <a:endParaRPr lang="en-US" sz="1550" dirty="0"/>
          </a:p>
        </p:txBody>
      </p:sp>
      <p:sp>
        <p:nvSpPr>
          <p:cNvPr id="5" name="Text 3"/>
          <p:cNvSpPr/>
          <p:nvPr/>
        </p:nvSpPr>
        <p:spPr>
          <a:xfrm>
            <a:off x="793790" y="4460915"/>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He employed Muslims in his administration and army based on merit. Notable Muslim commanders like Ibrahim Khan, Daulat Khan, and Siddi Hilal served with distinction in his forces.</a:t>
            </a:r>
            <a:endParaRPr lang="en-US" sz="1550" dirty="0"/>
          </a:p>
        </p:txBody>
      </p:sp>
      <p:sp>
        <p:nvSpPr>
          <p:cNvPr id="6" name="Text 4"/>
          <p:cNvSpPr/>
          <p:nvPr/>
        </p:nvSpPr>
        <p:spPr>
          <a:xfrm>
            <a:off x="7564874" y="2503646"/>
            <a:ext cx="2949178" cy="310158"/>
          </a:xfrm>
          <a:prstGeom prst="rect">
            <a:avLst/>
          </a:prstGeom>
          <a:noFill/>
          <a:ln/>
        </p:spPr>
        <p:txBody>
          <a:bodyPr wrap="none" lIns="0" tIns="0" rIns="0" bIns="0" rtlCol="0" anchor="t"/>
          <a:lstStyle/>
          <a:p>
            <a:pPr algn="l" indent="0" marL="0">
              <a:lnSpc>
                <a:spcPts val="2400"/>
              </a:lnSpc>
              <a:buNone/>
            </a:pPr>
            <a:r>
              <a:rPr lang="en-US" sz="1950" dirty="0">
                <a:solidFill>
                  <a:srgbClr val="0C0D0F"/>
                </a:solidFill>
                <a:latin typeface="Inter" pitchFamily="34" charset="0"/>
                <a:ea typeface="Inter" pitchFamily="34" charset="-122"/>
                <a:cs typeface="Inter" pitchFamily="34" charset="-120"/>
              </a:rPr>
              <a:t>Progressive Social Vision</a:t>
            </a:r>
            <a:endParaRPr lang="en-US" sz="1950" dirty="0"/>
          </a:p>
        </p:txBody>
      </p:sp>
      <p:sp>
        <p:nvSpPr>
          <p:cNvPr id="7" name="Text 5"/>
          <p:cNvSpPr/>
          <p:nvPr/>
        </p:nvSpPr>
        <p:spPr>
          <a:xfrm>
            <a:off x="7564874" y="3012162"/>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His policies reflected extraordinary religious tolerance and humanism:</a:t>
            </a:r>
            <a:endParaRPr lang="en-US" sz="1550" dirty="0"/>
          </a:p>
        </p:txBody>
      </p:sp>
      <p:sp>
        <p:nvSpPr>
          <p:cNvPr id="8" name="Text 6"/>
          <p:cNvSpPr/>
          <p:nvPr/>
        </p:nvSpPr>
        <p:spPr>
          <a:xfrm>
            <a:off x="7564874" y="3825835"/>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Returned a captured daughter-in-law of a Muslim general, saying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"My mother is also a woman"</a:t>
            </a:r>
            <a:endParaRPr lang="en-US" sz="1550" dirty="0"/>
          </a:p>
        </p:txBody>
      </p:sp>
      <p:sp>
        <p:nvSpPr>
          <p:cNvPr id="9" name="Text 7"/>
          <p:cNvSpPr/>
          <p:nvPr/>
        </p:nvSpPr>
        <p:spPr>
          <a:xfrm>
            <a:off x="7564874" y="453032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Prohibited harassment of civilians during military campaigns</a:t>
            </a:r>
            <a:endParaRPr lang="en-US" sz="1550" dirty="0"/>
          </a:p>
        </p:txBody>
      </p:sp>
      <p:sp>
        <p:nvSpPr>
          <p:cNvPr id="10" name="Text 8"/>
          <p:cNvSpPr/>
          <p:nvPr/>
        </p:nvSpPr>
        <p:spPr>
          <a:xfrm>
            <a:off x="7564874" y="491728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Respected religious scholars of all faiths</a:t>
            </a:r>
            <a:endParaRPr lang="en-US" sz="1550" dirty="0"/>
          </a:p>
        </p:txBody>
      </p:sp>
      <p:sp>
        <p:nvSpPr>
          <p:cNvPr id="11" name="Text 9"/>
          <p:cNvSpPr/>
          <p:nvPr/>
        </p:nvSpPr>
        <p:spPr>
          <a:xfrm>
            <a:off x="7564874" y="530423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Promoted Sanskrit alongside Persian for administration</a:t>
            </a:r>
            <a:endParaRPr lang="en-US" sz="1550" dirty="0"/>
          </a:p>
        </p:txBody>
      </p:sp>
      <p:sp>
        <p:nvSpPr>
          <p:cNvPr id="12" name="Text 10"/>
          <p:cNvSpPr/>
          <p:nvPr/>
        </p:nvSpPr>
        <p:spPr>
          <a:xfrm>
            <a:off x="7564874" y="569118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55575A"/>
                </a:solidFill>
                <a:latin typeface="Manrope" pitchFamily="34" charset="0"/>
                <a:ea typeface="Manrope" pitchFamily="34" charset="-122"/>
                <a:cs typeface="Manrope" pitchFamily="34" charset="-120"/>
              </a:rPr>
              <a:t>Celebrated festivals of all communities</a:t>
            </a:r>
            <a:endParaRPr lang="en-US" sz="1550" dirty="0"/>
          </a:p>
        </p:txBody>
      </p:sp>
      <p:sp>
        <p:nvSpPr>
          <p:cNvPr id="13" name="Shape 11"/>
          <p:cNvSpPr/>
          <p:nvPr/>
        </p:nvSpPr>
        <p:spPr>
          <a:xfrm>
            <a:off x="793790" y="6301383"/>
            <a:ext cx="13042821" cy="1160740"/>
          </a:xfrm>
          <a:prstGeom prst="roundRect">
            <a:avLst>
              <a:gd name="adj" fmla="val 15389"/>
            </a:avLst>
          </a:prstGeom>
          <a:solidFill>
            <a:srgbClr val="FFC4B3"/>
          </a:solidFill>
          <a:ln/>
        </p:spPr>
      </p:sp>
      <p:pic>
        <p:nvPicPr>
          <p:cNvPr id="14" name="Image 0" descr="preencoded.png">    </p:cNvPr>
          <p:cNvPicPr>
            <a:picLocks noChangeAspect="1"/>
          </p:cNvPicPr>
          <p:nvPr/>
        </p:nvPicPr>
        <p:blipFill>
          <a:blip r:embed="rId1"/>
          <a:stretch>
            <a:fillRect/>
          </a:stretch>
        </p:blipFill>
        <p:spPr>
          <a:xfrm>
            <a:off x="992148" y="6604278"/>
            <a:ext cx="248007" cy="198358"/>
          </a:xfrm>
          <a:prstGeom prst="rect">
            <a:avLst/>
          </a:prstGeom>
        </p:spPr>
      </p:pic>
      <p:sp>
        <p:nvSpPr>
          <p:cNvPr id="15" name="Text 12"/>
          <p:cNvSpPr/>
          <p:nvPr/>
        </p:nvSpPr>
        <p:spPr>
          <a:xfrm>
            <a:off x="1438513" y="6549271"/>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Manrope" pitchFamily="34" charset="0"/>
                <a:ea typeface="Manrope" pitchFamily="34" charset="-122"/>
                <a:cs typeface="Manrope" pitchFamily="34" charset="-120"/>
              </a:rPr>
              <a:t>His famous words:</a:t>
            </a:r>
            <a:pPr algn="l" indent="0" marL="0">
              <a:lnSpc>
                <a:spcPts val="2500"/>
              </a:lnSpc>
              <a:buNone/>
            </a:pPr>
            <a:r>
              <a:rPr lang="en-US" sz="1550" dirty="0">
                <a:solidFill>
                  <a:srgbClr val="000000"/>
                </a:solidFill>
                <a:latin typeface="Manrope" pitchFamily="34" charset="0"/>
                <a:ea typeface="Manrope" pitchFamily="34" charset="-122"/>
                <a:cs typeface="Manrope" pitchFamily="34" charset="-120"/>
              </a:rPr>
              <a:t> "The religion of the Muslims is different from ours, but we are all children of the same God." This philosophy of </a:t>
            </a:r>
            <a:pPr algn="l" indent="0" marL="0">
              <a:lnSpc>
                <a:spcPts val="2500"/>
              </a:lnSpc>
              <a:buNone/>
            </a:pPr>
            <a:r>
              <a:rPr lang="en-US" sz="1550" i="1" dirty="0">
                <a:solidFill>
                  <a:srgbClr val="000000"/>
                </a:solidFill>
                <a:latin typeface="Manrope" pitchFamily="34" charset="0"/>
                <a:ea typeface="Manrope" pitchFamily="34" charset="-122"/>
                <a:cs typeface="Manrope" pitchFamily="34" charset="-120"/>
              </a:rPr>
              <a:t>Sarva Dharma Sambhava</a:t>
            </a:r>
            <a:pPr algn="l" indent="0" marL="0">
              <a:lnSpc>
                <a:spcPts val="2500"/>
              </a:lnSpc>
              <a:buNone/>
            </a:pPr>
            <a:r>
              <a:rPr lang="en-US" sz="1550" dirty="0">
                <a:solidFill>
                  <a:srgbClr val="000000"/>
                </a:solidFill>
                <a:latin typeface="Manrope" pitchFamily="34" charset="0"/>
                <a:ea typeface="Manrope" pitchFamily="34" charset="-122"/>
                <a:cs typeface="Manrope" pitchFamily="34" charset="-120"/>
              </a:rPr>
              <a:t> (equal respect for all religions) was revolutionary in an era marked by religious conflicts.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8188" y="834866"/>
            <a:ext cx="12179618" cy="576620"/>
          </a:xfrm>
          <a:prstGeom prst="rect">
            <a:avLst/>
          </a:prstGeom>
          <a:noFill/>
          <a:ln/>
        </p:spPr>
        <p:txBody>
          <a:bodyPr wrap="none" lIns="0" tIns="0" rIns="0" bIns="0" rtlCol="0" anchor="t"/>
          <a:lstStyle/>
          <a:p>
            <a:pPr algn="l" indent="0" marL="0">
              <a:lnSpc>
                <a:spcPts val="4500"/>
              </a:lnSpc>
              <a:buNone/>
            </a:pPr>
            <a:r>
              <a:rPr lang="en-US" sz="3600" dirty="0">
                <a:solidFill>
                  <a:srgbClr val="0C0D0F"/>
                </a:solidFill>
                <a:latin typeface="Inter" pitchFamily="34" charset="0"/>
                <a:ea typeface="Inter" pitchFamily="34" charset="-122"/>
                <a:cs typeface="Inter" pitchFamily="34" charset="-120"/>
              </a:rPr>
              <a:t>Key Battles: From Torna Fort to the Defeat of Afzal Khan</a:t>
            </a:r>
            <a:endParaRPr lang="en-US" sz="3600" dirty="0"/>
          </a:p>
        </p:txBody>
      </p:sp>
      <p:sp>
        <p:nvSpPr>
          <p:cNvPr id="3" name="Shape 1"/>
          <p:cNvSpPr/>
          <p:nvPr/>
        </p:nvSpPr>
        <p:spPr>
          <a:xfrm>
            <a:off x="7303770" y="1780580"/>
            <a:ext cx="22860" cy="5614035"/>
          </a:xfrm>
          <a:prstGeom prst="roundRect">
            <a:avLst>
              <a:gd name="adj" fmla="val 726584"/>
            </a:avLst>
          </a:prstGeom>
          <a:solidFill>
            <a:srgbClr val="000000">
              <a:alpha val="8000"/>
            </a:srgbClr>
          </a:solidFill>
          <a:ln/>
        </p:spPr>
      </p:sp>
      <p:sp>
        <p:nvSpPr>
          <p:cNvPr id="4" name="Shape 2"/>
          <p:cNvSpPr/>
          <p:nvPr/>
        </p:nvSpPr>
        <p:spPr>
          <a:xfrm>
            <a:off x="6576834" y="1976676"/>
            <a:ext cx="553641" cy="22860"/>
          </a:xfrm>
          <a:prstGeom prst="roundRect">
            <a:avLst>
              <a:gd name="adj" fmla="val 726584"/>
            </a:avLst>
          </a:prstGeom>
          <a:solidFill>
            <a:srgbClr val="FF7047"/>
          </a:solidFill>
          <a:ln/>
        </p:spPr>
      </p:sp>
      <p:sp>
        <p:nvSpPr>
          <p:cNvPr id="5" name="Shape 3"/>
          <p:cNvSpPr/>
          <p:nvPr/>
        </p:nvSpPr>
        <p:spPr>
          <a:xfrm>
            <a:off x="7107615" y="1780580"/>
            <a:ext cx="415171" cy="415171"/>
          </a:xfrm>
          <a:prstGeom prst="roundRect">
            <a:avLst>
              <a:gd name="adj" fmla="val 40007"/>
            </a:avLst>
          </a:prstGeom>
          <a:solidFill>
            <a:srgbClr val="FFFFFF"/>
          </a:solidFill>
          <a:ln w="7620">
            <a:solidFill>
              <a:srgbClr val="FF7047"/>
            </a:solidFill>
            <a:prstDash val="solid"/>
          </a:ln>
        </p:spPr>
      </p:sp>
      <p:sp>
        <p:nvSpPr>
          <p:cNvPr id="6" name="Text 4"/>
          <p:cNvSpPr/>
          <p:nvPr/>
        </p:nvSpPr>
        <p:spPr>
          <a:xfrm>
            <a:off x="7176730" y="1815108"/>
            <a:ext cx="276820" cy="345996"/>
          </a:xfrm>
          <a:prstGeom prst="rect">
            <a:avLst/>
          </a:prstGeom>
          <a:noFill/>
          <a:ln/>
        </p:spPr>
        <p:txBody>
          <a:bodyPr wrap="none" lIns="0" tIns="0" rIns="0" bIns="0" rtlCol="0" anchor="t"/>
          <a:lstStyle/>
          <a:p>
            <a:pPr algn="ctr" indent="0" marL="0">
              <a:lnSpc>
                <a:spcPts val="2150"/>
              </a:lnSpc>
              <a:buNone/>
            </a:pPr>
            <a:r>
              <a:rPr lang="en-US" sz="2150" dirty="0">
                <a:solidFill>
                  <a:srgbClr val="55575A"/>
                </a:solidFill>
                <a:latin typeface="Inter" pitchFamily="34" charset="0"/>
                <a:ea typeface="Inter" pitchFamily="34" charset="-122"/>
                <a:cs typeface="Inter" pitchFamily="34" charset="-120"/>
              </a:rPr>
              <a:t>1</a:t>
            </a:r>
            <a:endParaRPr lang="en-US" sz="2150" dirty="0"/>
          </a:p>
        </p:txBody>
      </p:sp>
      <p:sp>
        <p:nvSpPr>
          <p:cNvPr id="7" name="Text 5"/>
          <p:cNvSpPr/>
          <p:nvPr/>
        </p:nvSpPr>
        <p:spPr>
          <a:xfrm>
            <a:off x="3293507" y="1843921"/>
            <a:ext cx="3098959" cy="288369"/>
          </a:xfrm>
          <a:prstGeom prst="rect">
            <a:avLst/>
          </a:prstGeom>
          <a:noFill/>
          <a:ln/>
        </p:spPr>
        <p:txBody>
          <a:bodyPr wrap="none" lIns="0" tIns="0" rIns="0" bIns="0" rtlCol="0" anchor="t"/>
          <a:lstStyle/>
          <a:p>
            <a:pPr algn="r" indent="0" marL="0">
              <a:lnSpc>
                <a:spcPts val="2250"/>
              </a:lnSpc>
              <a:buNone/>
            </a:pPr>
            <a:r>
              <a:rPr lang="en-US" sz="1800" dirty="0">
                <a:solidFill>
                  <a:srgbClr val="55575A"/>
                </a:solidFill>
                <a:latin typeface="Inter" pitchFamily="34" charset="0"/>
                <a:ea typeface="Inter" pitchFamily="34" charset="-122"/>
                <a:cs typeface="Inter" pitchFamily="34" charset="-120"/>
              </a:rPr>
              <a:t>Capture of Torna Fort (1645)</a:t>
            </a:r>
            <a:endParaRPr lang="en-US" sz="1800" dirty="0"/>
          </a:p>
        </p:txBody>
      </p:sp>
      <p:sp>
        <p:nvSpPr>
          <p:cNvPr id="8" name="Text 6"/>
          <p:cNvSpPr/>
          <p:nvPr/>
        </p:nvSpPr>
        <p:spPr>
          <a:xfrm>
            <a:off x="738188" y="2243018"/>
            <a:ext cx="5654278" cy="885825"/>
          </a:xfrm>
          <a:prstGeom prst="rect">
            <a:avLst/>
          </a:prstGeom>
          <a:noFill/>
          <a:ln/>
        </p:spPr>
        <p:txBody>
          <a:bodyPr wrap="square" lIns="0" tIns="0" rIns="0" bIns="0" rtlCol="0" anchor="t"/>
          <a:lstStyle/>
          <a:p>
            <a:pPr algn="r" indent="0" marL="0">
              <a:lnSpc>
                <a:spcPts val="2300"/>
              </a:lnSpc>
              <a:buNone/>
            </a:pPr>
            <a:r>
              <a:rPr lang="en-US" sz="1450" dirty="0">
                <a:solidFill>
                  <a:srgbClr val="55575A"/>
                </a:solidFill>
                <a:latin typeface="Manrope" pitchFamily="34" charset="0"/>
                <a:ea typeface="Manrope" pitchFamily="34" charset="-122"/>
                <a:cs typeface="Manrope" pitchFamily="34" charset="-120"/>
              </a:rPr>
              <a:t>At just 15 years old, Shivaji captured his first fort, marking the beginning of his military campaigns. This audacious act announced the arrival of a new power in the Deccan.</a:t>
            </a:r>
            <a:endParaRPr lang="en-US" sz="1450" dirty="0"/>
          </a:p>
        </p:txBody>
      </p:sp>
      <p:sp>
        <p:nvSpPr>
          <p:cNvPr id="9" name="Shape 7"/>
          <p:cNvSpPr/>
          <p:nvPr/>
        </p:nvSpPr>
        <p:spPr>
          <a:xfrm>
            <a:off x="7499925" y="3083957"/>
            <a:ext cx="553641" cy="22860"/>
          </a:xfrm>
          <a:prstGeom prst="roundRect">
            <a:avLst>
              <a:gd name="adj" fmla="val 726584"/>
            </a:avLst>
          </a:prstGeom>
          <a:solidFill>
            <a:srgbClr val="FF7047"/>
          </a:solidFill>
          <a:ln/>
        </p:spPr>
      </p:sp>
      <p:sp>
        <p:nvSpPr>
          <p:cNvPr id="10" name="Shape 8"/>
          <p:cNvSpPr/>
          <p:nvPr/>
        </p:nvSpPr>
        <p:spPr>
          <a:xfrm>
            <a:off x="7107615" y="2887861"/>
            <a:ext cx="415171" cy="415171"/>
          </a:xfrm>
          <a:prstGeom prst="roundRect">
            <a:avLst>
              <a:gd name="adj" fmla="val 40007"/>
            </a:avLst>
          </a:prstGeom>
          <a:solidFill>
            <a:srgbClr val="FFFFFF"/>
          </a:solidFill>
          <a:ln w="7620">
            <a:solidFill>
              <a:srgbClr val="FF7047"/>
            </a:solidFill>
            <a:prstDash val="solid"/>
          </a:ln>
        </p:spPr>
      </p:sp>
      <p:sp>
        <p:nvSpPr>
          <p:cNvPr id="11" name="Text 9"/>
          <p:cNvSpPr/>
          <p:nvPr/>
        </p:nvSpPr>
        <p:spPr>
          <a:xfrm>
            <a:off x="7176730" y="2922389"/>
            <a:ext cx="276820" cy="345996"/>
          </a:xfrm>
          <a:prstGeom prst="rect">
            <a:avLst/>
          </a:prstGeom>
          <a:noFill/>
          <a:ln/>
        </p:spPr>
        <p:txBody>
          <a:bodyPr wrap="none" lIns="0" tIns="0" rIns="0" bIns="0" rtlCol="0" anchor="t"/>
          <a:lstStyle/>
          <a:p>
            <a:pPr algn="ctr" indent="0" marL="0">
              <a:lnSpc>
                <a:spcPts val="2150"/>
              </a:lnSpc>
              <a:buNone/>
            </a:pPr>
            <a:r>
              <a:rPr lang="en-US" sz="2150" dirty="0">
                <a:solidFill>
                  <a:srgbClr val="55575A"/>
                </a:solidFill>
                <a:latin typeface="Inter" pitchFamily="34" charset="0"/>
                <a:ea typeface="Inter" pitchFamily="34" charset="-122"/>
                <a:cs typeface="Inter" pitchFamily="34" charset="-120"/>
              </a:rPr>
              <a:t>2</a:t>
            </a:r>
            <a:endParaRPr lang="en-US" sz="2150" dirty="0"/>
          </a:p>
        </p:txBody>
      </p:sp>
      <p:sp>
        <p:nvSpPr>
          <p:cNvPr id="12" name="Text 10"/>
          <p:cNvSpPr/>
          <p:nvPr/>
        </p:nvSpPr>
        <p:spPr>
          <a:xfrm>
            <a:off x="8237934" y="2951202"/>
            <a:ext cx="2847856" cy="288369"/>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Battle of Pratapgad (1659)</a:t>
            </a:r>
            <a:endParaRPr lang="en-US" sz="1800" dirty="0"/>
          </a:p>
        </p:txBody>
      </p:sp>
      <p:sp>
        <p:nvSpPr>
          <p:cNvPr id="13" name="Text 11"/>
          <p:cNvSpPr/>
          <p:nvPr/>
        </p:nvSpPr>
        <p:spPr>
          <a:xfrm>
            <a:off x="8237934" y="3350300"/>
            <a:ext cx="5654278" cy="1181100"/>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The legendary encounter with Afzal Khan, Bijapur's most feared general. Using intelligence and courage, Shivaji killed Afzal Khan in single combat when the general attempted treachery. The Maratha forces then decisively defeated the Bijapur army.</a:t>
            </a:r>
            <a:endParaRPr lang="en-US" sz="1450" dirty="0"/>
          </a:p>
        </p:txBody>
      </p:sp>
      <p:sp>
        <p:nvSpPr>
          <p:cNvPr id="14" name="Shape 12"/>
          <p:cNvSpPr/>
          <p:nvPr/>
        </p:nvSpPr>
        <p:spPr>
          <a:xfrm>
            <a:off x="6576834" y="4090273"/>
            <a:ext cx="553641" cy="22860"/>
          </a:xfrm>
          <a:prstGeom prst="roundRect">
            <a:avLst>
              <a:gd name="adj" fmla="val 726584"/>
            </a:avLst>
          </a:prstGeom>
          <a:solidFill>
            <a:srgbClr val="FF7047"/>
          </a:solidFill>
          <a:ln/>
        </p:spPr>
      </p:sp>
      <p:sp>
        <p:nvSpPr>
          <p:cNvPr id="15" name="Shape 13"/>
          <p:cNvSpPr/>
          <p:nvPr/>
        </p:nvSpPr>
        <p:spPr>
          <a:xfrm>
            <a:off x="7107615" y="3894177"/>
            <a:ext cx="415171" cy="415171"/>
          </a:xfrm>
          <a:prstGeom prst="roundRect">
            <a:avLst>
              <a:gd name="adj" fmla="val 40007"/>
            </a:avLst>
          </a:prstGeom>
          <a:solidFill>
            <a:srgbClr val="FFFFFF"/>
          </a:solidFill>
          <a:ln w="7620">
            <a:solidFill>
              <a:srgbClr val="FF7047"/>
            </a:solidFill>
            <a:prstDash val="solid"/>
          </a:ln>
        </p:spPr>
      </p:sp>
      <p:sp>
        <p:nvSpPr>
          <p:cNvPr id="16" name="Text 14"/>
          <p:cNvSpPr/>
          <p:nvPr/>
        </p:nvSpPr>
        <p:spPr>
          <a:xfrm>
            <a:off x="7176730" y="3928705"/>
            <a:ext cx="276820" cy="345996"/>
          </a:xfrm>
          <a:prstGeom prst="rect">
            <a:avLst/>
          </a:prstGeom>
          <a:noFill/>
          <a:ln/>
        </p:spPr>
        <p:txBody>
          <a:bodyPr wrap="none" lIns="0" tIns="0" rIns="0" bIns="0" rtlCol="0" anchor="t"/>
          <a:lstStyle/>
          <a:p>
            <a:pPr algn="ctr" indent="0" marL="0">
              <a:lnSpc>
                <a:spcPts val="2150"/>
              </a:lnSpc>
              <a:buNone/>
            </a:pPr>
            <a:r>
              <a:rPr lang="en-US" sz="2150" dirty="0">
                <a:solidFill>
                  <a:srgbClr val="55575A"/>
                </a:solidFill>
                <a:latin typeface="Inter" pitchFamily="34" charset="0"/>
                <a:ea typeface="Inter" pitchFamily="34" charset="-122"/>
                <a:cs typeface="Inter" pitchFamily="34" charset="-120"/>
              </a:rPr>
              <a:t>3</a:t>
            </a:r>
            <a:endParaRPr lang="en-US" sz="2150" dirty="0"/>
          </a:p>
        </p:txBody>
      </p:sp>
      <p:sp>
        <p:nvSpPr>
          <p:cNvPr id="17" name="Text 15"/>
          <p:cNvSpPr/>
          <p:nvPr/>
        </p:nvSpPr>
        <p:spPr>
          <a:xfrm>
            <a:off x="3301841" y="3957518"/>
            <a:ext cx="3090624" cy="288369"/>
          </a:xfrm>
          <a:prstGeom prst="rect">
            <a:avLst/>
          </a:prstGeom>
          <a:noFill/>
          <a:ln/>
        </p:spPr>
        <p:txBody>
          <a:bodyPr wrap="none" lIns="0" tIns="0" rIns="0" bIns="0" rtlCol="0" anchor="t"/>
          <a:lstStyle/>
          <a:p>
            <a:pPr algn="r" indent="0" marL="0">
              <a:lnSpc>
                <a:spcPts val="2250"/>
              </a:lnSpc>
              <a:buNone/>
            </a:pPr>
            <a:r>
              <a:rPr lang="en-US" sz="1800" dirty="0">
                <a:solidFill>
                  <a:srgbClr val="55575A"/>
                </a:solidFill>
                <a:latin typeface="Inter" pitchFamily="34" charset="0"/>
                <a:ea typeface="Inter" pitchFamily="34" charset="-122"/>
                <a:cs typeface="Inter" pitchFamily="34" charset="-120"/>
              </a:rPr>
              <a:t>Battle of Pavan Khind (1660)</a:t>
            </a:r>
            <a:endParaRPr lang="en-US" sz="1800" dirty="0"/>
          </a:p>
        </p:txBody>
      </p:sp>
      <p:sp>
        <p:nvSpPr>
          <p:cNvPr id="18" name="Text 16"/>
          <p:cNvSpPr/>
          <p:nvPr/>
        </p:nvSpPr>
        <p:spPr>
          <a:xfrm>
            <a:off x="738188" y="4356616"/>
            <a:ext cx="5654278" cy="885825"/>
          </a:xfrm>
          <a:prstGeom prst="rect">
            <a:avLst/>
          </a:prstGeom>
          <a:noFill/>
          <a:ln/>
        </p:spPr>
        <p:txBody>
          <a:bodyPr wrap="square" lIns="0" tIns="0" rIns="0" bIns="0" rtlCol="0" anchor="t"/>
          <a:lstStyle/>
          <a:p>
            <a:pPr algn="r" indent="0" marL="0">
              <a:lnSpc>
                <a:spcPts val="2300"/>
              </a:lnSpc>
              <a:buNone/>
            </a:pPr>
            <a:r>
              <a:rPr lang="en-US" sz="1450" dirty="0">
                <a:solidFill>
                  <a:srgbClr val="55575A"/>
                </a:solidFill>
                <a:latin typeface="Manrope" pitchFamily="34" charset="0"/>
                <a:ea typeface="Manrope" pitchFamily="34" charset="-122"/>
                <a:cs typeface="Manrope" pitchFamily="34" charset="-120"/>
              </a:rPr>
              <a:t>Baji Prabhu Deshpande's legendary last stand, allowing Shivaji to escape to Vishalgad Fort. This sacrifice exemplified the loyalty and valor of Maratha warriors.</a:t>
            </a:r>
            <a:endParaRPr lang="en-US" sz="1450" dirty="0"/>
          </a:p>
        </p:txBody>
      </p:sp>
      <p:sp>
        <p:nvSpPr>
          <p:cNvPr id="19" name="Shape 17"/>
          <p:cNvSpPr/>
          <p:nvPr/>
        </p:nvSpPr>
        <p:spPr>
          <a:xfrm>
            <a:off x="7499925" y="5096589"/>
            <a:ext cx="553641" cy="22860"/>
          </a:xfrm>
          <a:prstGeom prst="roundRect">
            <a:avLst>
              <a:gd name="adj" fmla="val 726584"/>
            </a:avLst>
          </a:prstGeom>
          <a:solidFill>
            <a:srgbClr val="FF7047"/>
          </a:solidFill>
          <a:ln/>
        </p:spPr>
      </p:sp>
      <p:sp>
        <p:nvSpPr>
          <p:cNvPr id="20" name="Shape 18"/>
          <p:cNvSpPr/>
          <p:nvPr/>
        </p:nvSpPr>
        <p:spPr>
          <a:xfrm>
            <a:off x="7107615" y="4900493"/>
            <a:ext cx="415171" cy="415171"/>
          </a:xfrm>
          <a:prstGeom prst="roundRect">
            <a:avLst>
              <a:gd name="adj" fmla="val 40007"/>
            </a:avLst>
          </a:prstGeom>
          <a:solidFill>
            <a:srgbClr val="FFFFFF"/>
          </a:solidFill>
          <a:ln w="7620">
            <a:solidFill>
              <a:srgbClr val="FF7047"/>
            </a:solidFill>
            <a:prstDash val="solid"/>
          </a:ln>
        </p:spPr>
      </p:sp>
      <p:sp>
        <p:nvSpPr>
          <p:cNvPr id="21" name="Text 19"/>
          <p:cNvSpPr/>
          <p:nvPr/>
        </p:nvSpPr>
        <p:spPr>
          <a:xfrm>
            <a:off x="7176730" y="4935022"/>
            <a:ext cx="276820" cy="345996"/>
          </a:xfrm>
          <a:prstGeom prst="rect">
            <a:avLst/>
          </a:prstGeom>
          <a:noFill/>
          <a:ln/>
        </p:spPr>
        <p:txBody>
          <a:bodyPr wrap="none" lIns="0" tIns="0" rIns="0" bIns="0" rtlCol="0" anchor="t"/>
          <a:lstStyle/>
          <a:p>
            <a:pPr algn="ctr" indent="0" marL="0">
              <a:lnSpc>
                <a:spcPts val="2150"/>
              </a:lnSpc>
              <a:buNone/>
            </a:pPr>
            <a:r>
              <a:rPr lang="en-US" sz="2150" dirty="0">
                <a:solidFill>
                  <a:srgbClr val="55575A"/>
                </a:solidFill>
                <a:latin typeface="Inter" pitchFamily="34" charset="0"/>
                <a:ea typeface="Inter" pitchFamily="34" charset="-122"/>
                <a:cs typeface="Inter" pitchFamily="34" charset="-120"/>
              </a:rPr>
              <a:t>4</a:t>
            </a:r>
            <a:endParaRPr lang="en-US" sz="2150" dirty="0"/>
          </a:p>
        </p:txBody>
      </p:sp>
      <p:sp>
        <p:nvSpPr>
          <p:cNvPr id="22" name="Text 20"/>
          <p:cNvSpPr/>
          <p:nvPr/>
        </p:nvSpPr>
        <p:spPr>
          <a:xfrm>
            <a:off x="8237934" y="4963835"/>
            <a:ext cx="3014782" cy="288369"/>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Sack of Surat (1664 &amp; 1670)</a:t>
            </a:r>
            <a:endParaRPr lang="en-US" sz="1800" dirty="0"/>
          </a:p>
        </p:txBody>
      </p:sp>
      <p:sp>
        <p:nvSpPr>
          <p:cNvPr id="23" name="Text 21"/>
          <p:cNvSpPr/>
          <p:nvPr/>
        </p:nvSpPr>
        <p:spPr>
          <a:xfrm>
            <a:off x="8237934" y="5362932"/>
            <a:ext cx="5654278" cy="885825"/>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Twice raided the wealthy Mughal port city of Surat, securing enormous wealth while demonstrating that even the Mughal Empire's richest city was vulnerable to Maratha power.</a:t>
            </a:r>
            <a:endParaRPr lang="en-US" sz="1450" dirty="0"/>
          </a:p>
        </p:txBody>
      </p:sp>
      <p:sp>
        <p:nvSpPr>
          <p:cNvPr id="24" name="Shape 22"/>
          <p:cNvSpPr/>
          <p:nvPr/>
        </p:nvSpPr>
        <p:spPr>
          <a:xfrm>
            <a:off x="6576834" y="6050994"/>
            <a:ext cx="553641" cy="22860"/>
          </a:xfrm>
          <a:prstGeom prst="roundRect">
            <a:avLst>
              <a:gd name="adj" fmla="val 726584"/>
            </a:avLst>
          </a:prstGeom>
          <a:solidFill>
            <a:srgbClr val="FF7047"/>
          </a:solidFill>
          <a:ln/>
        </p:spPr>
      </p:sp>
      <p:sp>
        <p:nvSpPr>
          <p:cNvPr id="25" name="Shape 23"/>
          <p:cNvSpPr/>
          <p:nvPr/>
        </p:nvSpPr>
        <p:spPr>
          <a:xfrm>
            <a:off x="7107615" y="5854898"/>
            <a:ext cx="415171" cy="415171"/>
          </a:xfrm>
          <a:prstGeom prst="roundRect">
            <a:avLst>
              <a:gd name="adj" fmla="val 40007"/>
            </a:avLst>
          </a:prstGeom>
          <a:solidFill>
            <a:srgbClr val="FFFFFF"/>
          </a:solidFill>
          <a:ln w="7620">
            <a:solidFill>
              <a:srgbClr val="FF7047"/>
            </a:solidFill>
            <a:prstDash val="solid"/>
          </a:ln>
        </p:spPr>
      </p:sp>
      <p:sp>
        <p:nvSpPr>
          <p:cNvPr id="26" name="Text 24"/>
          <p:cNvSpPr/>
          <p:nvPr/>
        </p:nvSpPr>
        <p:spPr>
          <a:xfrm>
            <a:off x="7176730" y="5889427"/>
            <a:ext cx="276820" cy="345996"/>
          </a:xfrm>
          <a:prstGeom prst="rect">
            <a:avLst/>
          </a:prstGeom>
          <a:noFill/>
          <a:ln/>
        </p:spPr>
        <p:txBody>
          <a:bodyPr wrap="none" lIns="0" tIns="0" rIns="0" bIns="0" rtlCol="0" anchor="t"/>
          <a:lstStyle/>
          <a:p>
            <a:pPr algn="ctr" indent="0" marL="0">
              <a:lnSpc>
                <a:spcPts val="2150"/>
              </a:lnSpc>
              <a:buNone/>
            </a:pPr>
            <a:r>
              <a:rPr lang="en-US" sz="2150" dirty="0">
                <a:solidFill>
                  <a:srgbClr val="55575A"/>
                </a:solidFill>
                <a:latin typeface="Inter" pitchFamily="34" charset="0"/>
                <a:ea typeface="Inter" pitchFamily="34" charset="-122"/>
                <a:cs typeface="Inter" pitchFamily="34" charset="-120"/>
              </a:rPr>
              <a:t>5</a:t>
            </a:r>
            <a:endParaRPr lang="en-US" sz="2150" dirty="0"/>
          </a:p>
        </p:txBody>
      </p:sp>
      <p:sp>
        <p:nvSpPr>
          <p:cNvPr id="27" name="Text 25"/>
          <p:cNvSpPr/>
          <p:nvPr/>
        </p:nvSpPr>
        <p:spPr>
          <a:xfrm>
            <a:off x="3681651" y="5918240"/>
            <a:ext cx="2710815" cy="288369"/>
          </a:xfrm>
          <a:prstGeom prst="rect">
            <a:avLst/>
          </a:prstGeom>
          <a:noFill/>
          <a:ln/>
        </p:spPr>
        <p:txBody>
          <a:bodyPr wrap="none" lIns="0" tIns="0" rIns="0" bIns="0" rtlCol="0" anchor="t"/>
          <a:lstStyle/>
          <a:p>
            <a:pPr algn="r" indent="0" marL="0">
              <a:lnSpc>
                <a:spcPts val="2250"/>
              </a:lnSpc>
              <a:buNone/>
            </a:pPr>
            <a:r>
              <a:rPr lang="en-US" sz="1800" dirty="0">
                <a:solidFill>
                  <a:srgbClr val="55575A"/>
                </a:solidFill>
                <a:latin typeface="Inter" pitchFamily="34" charset="0"/>
                <a:ea typeface="Inter" pitchFamily="34" charset="-122"/>
                <a:cs typeface="Inter" pitchFamily="34" charset="-120"/>
              </a:rPr>
              <a:t>Escape from Agra (1666)</a:t>
            </a:r>
            <a:endParaRPr lang="en-US" sz="1800" dirty="0"/>
          </a:p>
        </p:txBody>
      </p:sp>
      <p:sp>
        <p:nvSpPr>
          <p:cNvPr id="28" name="Text 26"/>
          <p:cNvSpPr/>
          <p:nvPr/>
        </p:nvSpPr>
        <p:spPr>
          <a:xfrm>
            <a:off x="738188" y="6317337"/>
            <a:ext cx="5654278" cy="885825"/>
          </a:xfrm>
          <a:prstGeom prst="rect">
            <a:avLst/>
          </a:prstGeom>
          <a:noFill/>
          <a:ln/>
        </p:spPr>
        <p:txBody>
          <a:bodyPr wrap="square" lIns="0" tIns="0" rIns="0" bIns="0" rtlCol="0" anchor="t"/>
          <a:lstStyle/>
          <a:p>
            <a:pPr algn="r" indent="0" marL="0">
              <a:lnSpc>
                <a:spcPts val="2300"/>
              </a:lnSpc>
              <a:buNone/>
            </a:pPr>
            <a:r>
              <a:rPr lang="en-US" sz="1450" dirty="0">
                <a:solidFill>
                  <a:srgbClr val="55575A"/>
                </a:solidFill>
                <a:latin typeface="Manrope" pitchFamily="34" charset="0"/>
                <a:ea typeface="Manrope" pitchFamily="34" charset="-122"/>
                <a:cs typeface="Manrope" pitchFamily="34" charset="-120"/>
              </a:rPr>
              <a:t>Imprisoned by Aurangzeb, Shivaji engineered a daring escape from Agra, outwitting the Mughal emperor and returning safely to Maharashtra—a feat that became legendary.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39033"/>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Coronation at Raigad: Birth of the Maratha Empire in 1674</a:t>
            </a:r>
            <a:endParaRPr lang="en-US" sz="3900" dirty="0"/>
          </a:p>
        </p:txBody>
      </p:sp>
      <p:sp>
        <p:nvSpPr>
          <p:cNvPr id="3" name="Shape 1"/>
          <p:cNvSpPr/>
          <p:nvPr/>
        </p:nvSpPr>
        <p:spPr>
          <a:xfrm>
            <a:off x="793790" y="2476024"/>
            <a:ext cx="4215289" cy="2428875"/>
          </a:xfrm>
          <a:prstGeom prst="roundRect">
            <a:avLst>
              <a:gd name="adj" fmla="val 7354"/>
            </a:avLst>
          </a:prstGeom>
          <a:solidFill>
            <a:srgbClr val="FFFFFF"/>
          </a:solidFill>
          <a:ln w="7620">
            <a:solidFill>
              <a:srgbClr val="FF7047"/>
            </a:solidFill>
            <a:prstDash val="solid"/>
          </a:ln>
        </p:spPr>
      </p:sp>
      <p:sp>
        <p:nvSpPr>
          <p:cNvPr id="4" name="Text 2"/>
          <p:cNvSpPr/>
          <p:nvPr/>
        </p:nvSpPr>
        <p:spPr>
          <a:xfrm>
            <a:off x="999768" y="2682002"/>
            <a:ext cx="262449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The Sacred Ceremony</a:t>
            </a:r>
            <a:endParaRPr lang="en-US" sz="1950" dirty="0"/>
          </a:p>
        </p:txBody>
      </p:sp>
      <p:sp>
        <p:nvSpPr>
          <p:cNvPr id="5" name="Text 3"/>
          <p:cNvSpPr/>
          <p:nvPr/>
        </p:nvSpPr>
        <p:spPr>
          <a:xfrm>
            <a:off x="999768" y="3111222"/>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On 6th June 1674, Shivaji was crowned </a:t>
            </a:r>
            <a:pPr algn="l" indent="0" marL="0">
              <a:lnSpc>
                <a:spcPts val="2500"/>
              </a:lnSpc>
              <a:buNone/>
            </a:pPr>
            <a:r>
              <a:rPr lang="en-US" sz="1550" b="1" dirty="0">
                <a:solidFill>
                  <a:srgbClr val="55575A"/>
                </a:solidFill>
                <a:latin typeface="Manrope" pitchFamily="34" charset="0"/>
                <a:ea typeface="Manrope" pitchFamily="34" charset="-122"/>
                <a:cs typeface="Manrope" pitchFamily="34" charset="-120"/>
              </a:rPr>
              <a:t>Chatrapati</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(sovereign king) at Raigad Fort in an elaborate ceremony attended by representatives from across India and abroad.</a:t>
            </a:r>
            <a:endParaRPr lang="en-US" sz="1550" dirty="0"/>
          </a:p>
        </p:txBody>
      </p:sp>
      <p:sp>
        <p:nvSpPr>
          <p:cNvPr id="6" name="Shape 4"/>
          <p:cNvSpPr/>
          <p:nvPr/>
        </p:nvSpPr>
        <p:spPr>
          <a:xfrm>
            <a:off x="5207437" y="2476024"/>
            <a:ext cx="4215408" cy="2428875"/>
          </a:xfrm>
          <a:prstGeom prst="roundRect">
            <a:avLst>
              <a:gd name="adj" fmla="val 7354"/>
            </a:avLst>
          </a:prstGeom>
          <a:solidFill>
            <a:srgbClr val="FFFFFF"/>
          </a:solidFill>
          <a:ln w="7620">
            <a:solidFill>
              <a:srgbClr val="FF7047"/>
            </a:solidFill>
            <a:prstDash val="solid"/>
          </a:ln>
        </p:spPr>
      </p:sp>
      <p:sp>
        <p:nvSpPr>
          <p:cNvPr id="7" name="Text 5"/>
          <p:cNvSpPr/>
          <p:nvPr/>
        </p:nvSpPr>
        <p:spPr>
          <a:xfrm>
            <a:off x="5413415" y="2682002"/>
            <a:ext cx="3234214"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Legitimacy and Recognition</a:t>
            </a:r>
            <a:endParaRPr lang="en-US" sz="1950" dirty="0"/>
          </a:p>
        </p:txBody>
      </p:sp>
      <p:sp>
        <p:nvSpPr>
          <p:cNvPr id="8" name="Text 6"/>
          <p:cNvSpPr/>
          <p:nvPr/>
        </p:nvSpPr>
        <p:spPr>
          <a:xfrm>
            <a:off x="5413415" y="3111222"/>
            <a:ext cx="3803452" cy="158769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The coronation included Vedic rituals performed by Pandit Gaga Bhatt from Varanasi, establishing his rule's religious legitimacy and connecting it to ancient Hindu kingship traditions.</a:t>
            </a:r>
            <a:endParaRPr lang="en-US" sz="1550" dirty="0"/>
          </a:p>
        </p:txBody>
      </p:sp>
      <p:sp>
        <p:nvSpPr>
          <p:cNvPr id="9" name="Shape 7"/>
          <p:cNvSpPr/>
          <p:nvPr/>
        </p:nvSpPr>
        <p:spPr>
          <a:xfrm>
            <a:off x="9621203" y="2476024"/>
            <a:ext cx="4215289" cy="2428875"/>
          </a:xfrm>
          <a:prstGeom prst="roundRect">
            <a:avLst>
              <a:gd name="adj" fmla="val 7354"/>
            </a:avLst>
          </a:prstGeom>
          <a:solidFill>
            <a:srgbClr val="FFFFFF"/>
          </a:solidFill>
          <a:ln w="7620">
            <a:solidFill>
              <a:srgbClr val="FF7047"/>
            </a:solidFill>
            <a:prstDash val="solid"/>
          </a:ln>
        </p:spPr>
      </p:sp>
      <p:sp>
        <p:nvSpPr>
          <p:cNvPr id="10" name="Text 8"/>
          <p:cNvSpPr/>
          <p:nvPr/>
        </p:nvSpPr>
        <p:spPr>
          <a:xfrm>
            <a:off x="9827181" y="268200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5575A"/>
                </a:solidFill>
                <a:latin typeface="Inter" pitchFamily="34" charset="0"/>
                <a:ea typeface="Inter" pitchFamily="34" charset="-122"/>
                <a:cs typeface="Inter" pitchFamily="34" charset="-120"/>
              </a:rPr>
              <a:t>Formal Empire</a:t>
            </a:r>
            <a:endParaRPr lang="en-US" sz="1950" dirty="0"/>
          </a:p>
        </p:txBody>
      </p:sp>
      <p:sp>
        <p:nvSpPr>
          <p:cNvPr id="11" name="Text 9"/>
          <p:cNvSpPr/>
          <p:nvPr/>
        </p:nvSpPr>
        <p:spPr>
          <a:xfrm>
            <a:off x="9827181" y="3111222"/>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The ceremony formally established the </a:t>
            </a:r>
            <a:pPr algn="l" indent="0" marL="0">
              <a:lnSpc>
                <a:spcPts val="2500"/>
              </a:lnSpc>
              <a:buNone/>
            </a:pPr>
            <a:r>
              <a:rPr lang="en-US" sz="1550" b="1" dirty="0">
                <a:solidFill>
                  <a:srgbClr val="55575A"/>
                </a:solidFill>
                <a:latin typeface="Manrope" pitchFamily="34" charset="0"/>
                <a:ea typeface="Manrope" pitchFamily="34" charset="-122"/>
                <a:cs typeface="Manrope" pitchFamily="34" charset="-120"/>
              </a:rPr>
              <a:t>Maratha Empire</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as a sovereign state, with its own administration, currency, and diplomatic relations—a Hindu kingdom in the heart of Islamic empires.</a:t>
            </a:r>
            <a:endParaRPr lang="en-US" sz="1550" dirty="0"/>
          </a:p>
        </p:txBody>
      </p:sp>
      <p:sp>
        <p:nvSpPr>
          <p:cNvPr id="12" name="Text 10"/>
          <p:cNvSpPr/>
          <p:nvPr/>
        </p:nvSpPr>
        <p:spPr>
          <a:xfrm>
            <a:off x="793790" y="5326499"/>
            <a:ext cx="2787372" cy="310158"/>
          </a:xfrm>
          <a:prstGeom prst="rect">
            <a:avLst/>
          </a:prstGeom>
          <a:noFill/>
          <a:ln/>
        </p:spPr>
        <p:txBody>
          <a:bodyPr wrap="none" lIns="0" tIns="0" rIns="0" bIns="0" rtlCol="0" anchor="t"/>
          <a:lstStyle/>
          <a:p>
            <a:pPr algn="l" indent="0" marL="0">
              <a:lnSpc>
                <a:spcPts val="2400"/>
              </a:lnSpc>
              <a:buNone/>
            </a:pPr>
            <a:r>
              <a:rPr lang="en-US" sz="1950" dirty="0">
                <a:solidFill>
                  <a:srgbClr val="0C0D0F"/>
                </a:solidFill>
                <a:latin typeface="Inter" pitchFamily="34" charset="0"/>
                <a:ea typeface="Inter" pitchFamily="34" charset="-122"/>
                <a:cs typeface="Inter" pitchFamily="34" charset="-120"/>
              </a:rPr>
              <a:t>Symbols of Sovereignty</a:t>
            </a:r>
            <a:endParaRPr lang="en-US" sz="1950" dirty="0"/>
          </a:p>
        </p:txBody>
      </p:sp>
      <p:sp>
        <p:nvSpPr>
          <p:cNvPr id="13" name="Text 11"/>
          <p:cNvSpPr/>
          <p:nvPr/>
        </p:nvSpPr>
        <p:spPr>
          <a:xfrm>
            <a:off x="793790" y="583501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5575A"/>
                </a:solidFill>
                <a:latin typeface="Manrope" pitchFamily="34" charset="0"/>
                <a:ea typeface="Manrope" pitchFamily="34" charset="-122"/>
                <a:cs typeface="Manrope" pitchFamily="34" charset="-120"/>
              </a:rPr>
              <a:t>Raj Mudra:</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Royal seal bearing Sanskrit inscriptions</a:t>
            </a:r>
            <a:endParaRPr lang="en-US" sz="1550" dirty="0"/>
          </a:p>
        </p:txBody>
      </p:sp>
      <p:sp>
        <p:nvSpPr>
          <p:cNvPr id="14" name="Text 12"/>
          <p:cNvSpPr/>
          <p:nvPr/>
        </p:nvSpPr>
        <p:spPr>
          <a:xfrm>
            <a:off x="793790" y="622196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5575A"/>
                </a:solidFill>
                <a:latin typeface="Manrope" pitchFamily="34" charset="0"/>
                <a:ea typeface="Manrope" pitchFamily="34" charset="-122"/>
                <a:cs typeface="Manrope" pitchFamily="34" charset="-120"/>
              </a:rPr>
              <a:t>Gold Throne:</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Symbolizing independent monarchy</a:t>
            </a:r>
            <a:endParaRPr lang="en-US" sz="1550" dirty="0"/>
          </a:p>
        </p:txBody>
      </p:sp>
      <p:sp>
        <p:nvSpPr>
          <p:cNvPr id="15" name="Text 13"/>
          <p:cNvSpPr/>
          <p:nvPr/>
        </p:nvSpPr>
        <p:spPr>
          <a:xfrm>
            <a:off x="793790" y="660892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5575A"/>
                </a:solidFill>
                <a:latin typeface="Manrope" pitchFamily="34" charset="0"/>
                <a:ea typeface="Manrope" pitchFamily="34" charset="-122"/>
                <a:cs typeface="Manrope" pitchFamily="34" charset="-120"/>
              </a:rPr>
              <a:t>Royal Regalia:</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Crown, scepter, and ceremonial weapons</a:t>
            </a:r>
            <a:endParaRPr lang="en-US" sz="1550" dirty="0"/>
          </a:p>
        </p:txBody>
      </p:sp>
      <p:sp>
        <p:nvSpPr>
          <p:cNvPr id="16" name="Text 14"/>
          <p:cNvSpPr/>
          <p:nvPr/>
        </p:nvSpPr>
        <p:spPr>
          <a:xfrm>
            <a:off x="793790" y="699587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55575A"/>
                </a:solidFill>
                <a:latin typeface="Manrope" pitchFamily="34" charset="0"/>
                <a:ea typeface="Manrope" pitchFamily="34" charset="-122"/>
                <a:cs typeface="Manrope" pitchFamily="34" charset="-120"/>
              </a:rPr>
              <a:t>New Calendar:</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Initiated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Rajyabhishek Shaka</a:t>
            </a:r>
            <a:endParaRPr lang="en-US" sz="1550" dirty="0"/>
          </a:p>
        </p:txBody>
      </p:sp>
      <p:sp>
        <p:nvSpPr>
          <p:cNvPr id="17" name="Text 15"/>
          <p:cNvSpPr/>
          <p:nvPr/>
        </p:nvSpPr>
        <p:spPr>
          <a:xfrm>
            <a:off x="7564874" y="5306735"/>
            <a:ext cx="6279356" cy="1905238"/>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This coronation was more than a personal achievement—it represented the revival of Hindu political power after centuries of Muslim rule in the Deccan. It inspired hope across India that indigenous kingdoms could resist foreign domination and establish just governance based on ancient Indian principles of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Dharma</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 and </a:t>
            </a:r>
            <a:pPr algn="l" indent="0" marL="0">
              <a:lnSpc>
                <a:spcPts val="2500"/>
              </a:lnSpc>
              <a:buNone/>
            </a:pPr>
            <a:r>
              <a:rPr lang="en-US" sz="1550" i="1" dirty="0">
                <a:solidFill>
                  <a:srgbClr val="55575A"/>
                </a:solidFill>
                <a:latin typeface="Manrope" pitchFamily="34" charset="0"/>
                <a:ea typeface="Manrope" pitchFamily="34" charset="-122"/>
                <a:cs typeface="Manrope" pitchFamily="34" charset="-120"/>
              </a:rPr>
              <a:t>Nyaya</a:t>
            </a:r>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6167" y="680561"/>
            <a:ext cx="11743253" cy="598527"/>
          </a:xfrm>
          <a:prstGeom prst="rect">
            <a:avLst/>
          </a:prstGeom>
          <a:noFill/>
          <a:ln/>
        </p:spPr>
        <p:txBody>
          <a:bodyPr wrap="none" lIns="0" tIns="0" rIns="0" bIns="0" rtlCol="0" anchor="t"/>
          <a:lstStyle/>
          <a:p>
            <a:pPr algn="l" indent="0" marL="0">
              <a:lnSpc>
                <a:spcPts val="4700"/>
              </a:lnSpc>
              <a:buNone/>
            </a:pPr>
            <a:r>
              <a:rPr lang="en-US" sz="3750" dirty="0">
                <a:solidFill>
                  <a:srgbClr val="0C0D0F"/>
                </a:solidFill>
                <a:latin typeface="Inter" pitchFamily="34" charset="0"/>
                <a:ea typeface="Inter" pitchFamily="34" charset="-122"/>
                <a:cs typeface="Inter" pitchFamily="34" charset="-120"/>
              </a:rPr>
              <a:t>Legacy of Valor: Impact on Indian Freedom Struggle</a:t>
            </a:r>
            <a:endParaRPr lang="en-US" sz="3750" dirty="0"/>
          </a:p>
        </p:txBody>
      </p:sp>
      <p:sp>
        <p:nvSpPr>
          <p:cNvPr id="3" name="Text 1"/>
          <p:cNvSpPr/>
          <p:nvPr/>
        </p:nvSpPr>
        <p:spPr>
          <a:xfrm>
            <a:off x="766167" y="1662113"/>
            <a:ext cx="13098066" cy="612934"/>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Chatrapati Shivaji Maharaj's legacy transcended his lifetime, profoundly influencing India's struggle for independence centuries later. His life became a beacon of resistance against oppression and a symbol of indigenous pride.</a:t>
            </a:r>
            <a:endParaRPr lang="en-US" sz="15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6167" y="2490430"/>
            <a:ext cx="478869" cy="478869"/>
          </a:xfrm>
          <a:prstGeom prst="rect">
            <a:avLst/>
          </a:prstGeom>
        </p:spPr>
      </p:pic>
      <p:sp>
        <p:nvSpPr>
          <p:cNvPr id="5" name="Text 2"/>
          <p:cNvSpPr/>
          <p:nvPr/>
        </p:nvSpPr>
        <p:spPr>
          <a:xfrm>
            <a:off x="766167" y="3208734"/>
            <a:ext cx="3617714" cy="299204"/>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Inspiration for Freedom Fighters</a:t>
            </a:r>
            <a:endParaRPr lang="en-US" sz="1850" dirty="0"/>
          </a:p>
        </p:txBody>
      </p:sp>
      <p:sp>
        <p:nvSpPr>
          <p:cNvPr id="6" name="Text 3"/>
          <p:cNvSpPr/>
          <p:nvPr/>
        </p:nvSpPr>
        <p:spPr>
          <a:xfrm>
            <a:off x="766167" y="3622834"/>
            <a:ext cx="4206359" cy="1532334"/>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Leaders like Bal Gangadhar Tilak, Veer Savarkar, and Subhas Chandra Bose drew inspiration from his courage and strategic brilliance. Tilak famously revived Shivaji Jayanti celebrations to awaken nationalist sentiment.</a:t>
            </a:r>
            <a:endParaRPr lang="en-US" sz="15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1961" y="2490430"/>
            <a:ext cx="478869" cy="478869"/>
          </a:xfrm>
          <a:prstGeom prst="rect">
            <a:avLst/>
          </a:prstGeom>
        </p:spPr>
      </p:pic>
      <p:sp>
        <p:nvSpPr>
          <p:cNvPr id="8" name="Text 4"/>
          <p:cNvSpPr/>
          <p:nvPr/>
        </p:nvSpPr>
        <p:spPr>
          <a:xfrm>
            <a:off x="5211961" y="3208734"/>
            <a:ext cx="2394347" cy="299204"/>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Cultural Renaissance</a:t>
            </a:r>
            <a:endParaRPr lang="en-US" sz="1850" dirty="0"/>
          </a:p>
        </p:txBody>
      </p:sp>
      <p:sp>
        <p:nvSpPr>
          <p:cNvPr id="9" name="Text 5"/>
          <p:cNvSpPr/>
          <p:nvPr/>
        </p:nvSpPr>
        <p:spPr>
          <a:xfrm>
            <a:off x="5211961" y="3622834"/>
            <a:ext cx="4206359" cy="1532334"/>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His promotion of Marathi language and literature sparked a cultural awakening. He proved that governance could be conducted in indigenous languages, not just Persian or English.</a:t>
            </a:r>
            <a:endParaRPr lang="en-US" sz="15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7755" y="2490430"/>
            <a:ext cx="478869" cy="478869"/>
          </a:xfrm>
          <a:prstGeom prst="rect">
            <a:avLst/>
          </a:prstGeom>
        </p:spPr>
      </p:pic>
      <p:sp>
        <p:nvSpPr>
          <p:cNvPr id="11" name="Text 6"/>
          <p:cNvSpPr/>
          <p:nvPr/>
        </p:nvSpPr>
        <p:spPr>
          <a:xfrm>
            <a:off x="9657755" y="3208734"/>
            <a:ext cx="2444353" cy="299204"/>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Model of Governance</a:t>
            </a:r>
            <a:endParaRPr lang="en-US" sz="1850" dirty="0"/>
          </a:p>
        </p:txBody>
      </p:sp>
      <p:sp>
        <p:nvSpPr>
          <p:cNvPr id="12" name="Text 7"/>
          <p:cNvSpPr/>
          <p:nvPr/>
        </p:nvSpPr>
        <p:spPr>
          <a:xfrm>
            <a:off x="9657755" y="3622834"/>
            <a:ext cx="4206359" cy="1225868"/>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His administrative systems—emphasizing meritocracy, accountability, and people's welfare—provided an indigenous alternative to colonial governance models.</a:t>
            </a:r>
            <a:endParaRPr lang="en-US" sz="1500" dirty="0"/>
          </a:p>
        </p:txBody>
      </p:sp>
      <p:sp>
        <p:nvSpPr>
          <p:cNvPr id="13" name="Text 8"/>
          <p:cNvSpPr/>
          <p:nvPr/>
        </p:nvSpPr>
        <p:spPr>
          <a:xfrm>
            <a:off x="1053465" y="5585936"/>
            <a:ext cx="12810768" cy="612934"/>
          </a:xfrm>
          <a:prstGeom prst="rect">
            <a:avLst/>
          </a:prstGeom>
          <a:noFill/>
          <a:ln/>
        </p:spPr>
        <p:txBody>
          <a:bodyPr wrap="square" lIns="0" tIns="0" rIns="0" bIns="0" rtlCol="0" anchor="t"/>
          <a:lstStyle/>
          <a:p>
            <a:pPr algn="l" indent="0" marL="0">
              <a:lnSpc>
                <a:spcPts val="2400"/>
              </a:lnSpc>
              <a:buNone/>
            </a:pPr>
            <a:r>
              <a:rPr lang="en-US" sz="1500" i="1" dirty="0">
                <a:solidFill>
                  <a:srgbClr val="55575A"/>
                </a:solidFill>
                <a:latin typeface="Manrope" pitchFamily="34" charset="0"/>
                <a:ea typeface="Manrope" pitchFamily="34" charset="-122"/>
                <a:cs typeface="Manrope" pitchFamily="34" charset="-120"/>
              </a:rPr>
              <a:t>"Swarajya is my birthright, and I shall have it"</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 Bal Gangadhar Tilak's famous declaration echoed Shivaji's vision of self-rule, inspiring millions to join the freedom struggle.</a:t>
            </a:r>
            <a:endParaRPr lang="en-US" sz="1500" dirty="0"/>
          </a:p>
        </p:txBody>
      </p:sp>
      <p:sp>
        <p:nvSpPr>
          <p:cNvPr id="14" name="Shape 9"/>
          <p:cNvSpPr/>
          <p:nvPr/>
        </p:nvSpPr>
        <p:spPr>
          <a:xfrm>
            <a:off x="766167" y="5370552"/>
            <a:ext cx="22860" cy="1043702"/>
          </a:xfrm>
          <a:prstGeom prst="rect">
            <a:avLst/>
          </a:prstGeom>
          <a:solidFill>
            <a:srgbClr val="FF7047"/>
          </a:solidFill>
          <a:ln/>
        </p:spPr>
      </p:sp>
      <p:sp>
        <p:nvSpPr>
          <p:cNvPr id="15" name="Text 10"/>
          <p:cNvSpPr/>
          <p:nvPr/>
        </p:nvSpPr>
        <p:spPr>
          <a:xfrm>
            <a:off x="766167" y="6629638"/>
            <a:ext cx="13098066" cy="919401"/>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His military strategies influenced guerrilla tactics used during India's independence movement. His vision of </a:t>
            </a:r>
            <a:pPr algn="l" indent="0" marL="0">
              <a:lnSpc>
                <a:spcPts val="2400"/>
              </a:lnSpc>
              <a:buNone/>
            </a:pPr>
            <a:r>
              <a:rPr lang="en-US" sz="1500" i="1" dirty="0">
                <a:solidFill>
                  <a:srgbClr val="55575A"/>
                </a:solidFill>
                <a:latin typeface="Manrope" pitchFamily="34" charset="0"/>
                <a:ea typeface="Manrope" pitchFamily="34" charset="-122"/>
                <a:cs typeface="Manrope" pitchFamily="34" charset="-120"/>
              </a:rPr>
              <a:t>Swarajya</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became the philosophical foundation for </a:t>
            </a:r>
            <a:pPr algn="l" indent="0" marL="0">
              <a:lnSpc>
                <a:spcPts val="2400"/>
              </a:lnSpc>
              <a:buNone/>
            </a:pPr>
            <a:r>
              <a:rPr lang="en-US" sz="1500" i="1" dirty="0">
                <a:solidFill>
                  <a:srgbClr val="55575A"/>
                </a:solidFill>
                <a:latin typeface="Manrope" pitchFamily="34" charset="0"/>
                <a:ea typeface="Manrope" pitchFamily="34" charset="-122"/>
                <a:cs typeface="Manrope" pitchFamily="34" charset="-120"/>
              </a:rPr>
              <a:t>Swaraj</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—the independence movement's rallying cry. Even today, his life story inspires leadership, courage, and unwavering commitment to principles.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2025-12-29T16:50:43Z</dcterms:created>
  <dcterms:modified xsi:type="dcterms:W3CDTF">2025-12-29T16:50:43Z</dcterms:modified>
</cp:coreProperties>
</file>